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24"/>
  </p:notesMasterIdLst>
  <p:sldIdLst>
    <p:sldId id="256" r:id="rId2"/>
    <p:sldId id="374" r:id="rId3"/>
    <p:sldId id="375" r:id="rId4"/>
    <p:sldId id="376" r:id="rId5"/>
    <p:sldId id="377" r:id="rId6"/>
    <p:sldId id="378" r:id="rId7"/>
    <p:sldId id="379" r:id="rId8"/>
    <p:sldId id="400" r:id="rId9"/>
    <p:sldId id="380" r:id="rId10"/>
    <p:sldId id="384" r:id="rId11"/>
    <p:sldId id="401" r:id="rId12"/>
    <p:sldId id="385" r:id="rId13"/>
    <p:sldId id="402" r:id="rId14"/>
    <p:sldId id="403" r:id="rId15"/>
    <p:sldId id="404" r:id="rId16"/>
    <p:sldId id="387" r:id="rId17"/>
    <p:sldId id="391" r:id="rId18"/>
    <p:sldId id="393" r:id="rId19"/>
    <p:sldId id="394" r:id="rId20"/>
    <p:sldId id="398" r:id="rId21"/>
    <p:sldId id="399" r:id="rId22"/>
    <p:sldId id="373" r:id="rId2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93" autoAdjust="0"/>
    <p:restoredTop sz="94660"/>
  </p:normalViewPr>
  <p:slideViewPr>
    <p:cSldViewPr>
      <p:cViewPr varScale="1">
        <p:scale>
          <a:sx n="81" d="100"/>
          <a:sy n="81" d="100"/>
        </p:scale>
        <p:origin x="-456" y="-84"/>
      </p:cViewPr>
      <p:guideLst>
        <p:guide orient="horz" pos="2160"/>
        <p:guide pos="2880"/>
      </p:guideLst>
    </p:cSldViewPr>
  </p:slideViewPr>
  <p:notesTextViewPr>
    <p:cViewPr>
      <p:scale>
        <a:sx n="100" d="100"/>
        <a:sy n="100" d="100"/>
      </p:scale>
      <p:origin x="0" y="0"/>
    </p:cViewPr>
  </p:notesTextViewPr>
  <p:notesViewPr>
    <p:cSldViewPr>
      <p:cViewPr varScale="1">
        <p:scale>
          <a:sx n="92" d="100"/>
          <a:sy n="92" d="100"/>
        </p:scale>
        <p:origin x="-376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png>
</file>

<file path=ppt/media/image2.png>
</file>

<file path=ppt/media/image3.png>
</file>

<file path=ppt/media/image4.png>
</file>

<file path=ppt/media/image5.png>
</file>

<file path=ppt/media/image6.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3/11/2015</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307154805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22</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Introduction to hash tables</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CA"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hdr="0" ft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6.w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219950"/>
            <a:ext cx="7199313" cy="14465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CA" sz="4400" dirty="0" smtClean="0">
                <a:solidFill>
                  <a:schemeClr val="bg1"/>
                </a:solidFill>
                <a:latin typeface="Arial" pitchFamily="34" charset="0"/>
                <a:cs typeface="Arial" pitchFamily="34" charset="0"/>
              </a:rPr>
              <a:t>An introduction to</a:t>
            </a:r>
            <a:br>
              <a:rPr lang="en-CA" sz="4400" dirty="0" smtClean="0">
                <a:solidFill>
                  <a:schemeClr val="bg1"/>
                </a:solidFill>
                <a:latin typeface="Arial" pitchFamily="34" charset="0"/>
                <a:cs typeface="Arial" pitchFamily="34" charset="0"/>
              </a:rPr>
            </a:br>
            <a:r>
              <a:rPr lang="en-CA" sz="4400" dirty="0" smtClean="0">
                <a:solidFill>
                  <a:schemeClr val="bg1"/>
                </a:solidFill>
                <a:latin typeface="Arial" pitchFamily="34" charset="0"/>
                <a:cs typeface="Arial" pitchFamily="34" charset="0"/>
              </a:rPr>
              <a:t>hash tables</a:t>
            </a:r>
            <a:endParaRPr lang="en-US" sz="4400" dirty="0">
              <a:solidFill>
                <a:schemeClr val="bg1"/>
              </a:solidFill>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ltLang="en-US" smtClean="0">
                <a:latin typeface="Arial" charset="0"/>
                <a:cs typeface="Arial" charset="0"/>
              </a:rPr>
              <a:t>IP Addresses</a:t>
            </a:r>
          </a:p>
        </p:txBody>
      </p:sp>
      <p:sp>
        <p:nvSpPr>
          <p:cNvPr id="347139"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a:t>
            </a:r>
            <a:r>
              <a:rPr lang="en-US" altLang="en-US" sz="2000" dirty="0" smtClean="0"/>
              <a:t>Similarly</a:t>
            </a:r>
            <a:r>
              <a:rPr lang="en-US" altLang="en-US" sz="2000" dirty="0"/>
              <a:t>, the University of Waterloo has </a:t>
            </a:r>
            <a:r>
              <a:rPr lang="en-US" altLang="en-US" sz="2000" dirty="0" smtClean="0"/>
              <a:t>2</a:t>
            </a:r>
            <a:r>
              <a:rPr lang="en-US" altLang="en-US" sz="2000" baseline="30000" dirty="0" smtClean="0"/>
              <a:t>16</a:t>
            </a:r>
            <a:r>
              <a:rPr lang="en-US" altLang="en-US" sz="2000" dirty="0" smtClean="0"/>
              <a:t> IP </a:t>
            </a:r>
            <a:r>
              <a:rPr lang="en-US" altLang="en-US" sz="2000" dirty="0" err="1" smtClean="0"/>
              <a:t>addrescontrol</a:t>
            </a:r>
            <a:r>
              <a:rPr lang="en-US" altLang="en-US" sz="2000" dirty="0" smtClean="0"/>
              <a:t> </a:t>
            </a:r>
            <a:r>
              <a:rPr lang="en-US" altLang="en-US" sz="2000" dirty="0"/>
              <a:t>of names within its domain</a:t>
            </a:r>
          </a:p>
          <a:p>
            <a:pPr lvl="1" eaLnBrk="1" hangingPunct="1">
              <a:spcBef>
                <a:spcPct val="20000"/>
              </a:spcBef>
              <a:buFontTx/>
              <a:buChar char="–"/>
            </a:pPr>
            <a:r>
              <a:rPr lang="en-US" altLang="en-US" dirty="0"/>
              <a:t>Any IP address starting with </a:t>
            </a:r>
            <a:r>
              <a:rPr lang="en-US" altLang="en-US" b="1" dirty="0">
                <a:latin typeface="Courier New" pitchFamily="49" charset="0"/>
              </a:rPr>
              <a:t>129.97</a:t>
            </a:r>
            <a:r>
              <a:rPr lang="en-US" altLang="en-US" dirty="0"/>
              <a:t> belongs to UW</a:t>
            </a:r>
          </a:p>
          <a:p>
            <a:pPr lvl="1" eaLnBrk="1" hangingPunct="1">
              <a:spcBef>
                <a:spcPct val="20000"/>
              </a:spcBef>
              <a:buFontTx/>
              <a:buChar char="–"/>
            </a:pPr>
            <a:r>
              <a:rPr lang="en-US" altLang="en-US" dirty="0"/>
              <a:t>This gives UW 256</a:t>
            </a:r>
            <a:r>
              <a:rPr lang="en-US" altLang="en-US" baseline="30000" dirty="0"/>
              <a:t>2</a:t>
            </a:r>
            <a:r>
              <a:rPr lang="en-US" altLang="en-US" dirty="0"/>
              <a:t> = 65535 IP </a:t>
            </a:r>
            <a:r>
              <a:rPr lang="en-US" altLang="en-US" dirty="0" smtClean="0"/>
              <a:t>addresses</a:t>
            </a:r>
          </a:p>
          <a:p>
            <a:pPr lvl="1" eaLnBrk="1" hangingPunct="1">
              <a:spcBef>
                <a:spcPct val="20000"/>
              </a:spcBef>
              <a:buFontTx/>
              <a:buChar char="–"/>
            </a:pPr>
            <a:endParaRPr lang="en-US" altLang="en-US" dirty="0"/>
          </a:p>
          <a:p>
            <a:pPr marL="360363" indent="-360363" eaLnBrk="1" hangingPunct="1">
              <a:spcBef>
                <a:spcPct val="20000"/>
              </a:spcBef>
            </a:pPr>
            <a:r>
              <a:rPr lang="en-US" altLang="en-US" dirty="0" smtClean="0"/>
              <a:t>	The University of Waterloo currently uses ~60 % of the IP addresses</a:t>
            </a:r>
            <a:endParaRPr lang="en-US" altLang="en-US" dirty="0"/>
          </a:p>
        </p:txBody>
      </p:sp>
      <p:sp>
        <p:nvSpPr>
          <p:cNvPr id="15364"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a:t>
            </a:r>
            <a:endParaRPr lang="en-CA" altLang="en-US" dirty="0"/>
          </a:p>
        </p:txBody>
      </p:sp>
    </p:spTree>
    <p:extLst>
      <p:ext uri="{BB962C8B-B14F-4D97-AF65-F5344CB8AC3E}">
        <p14:creationId xmlns:p14="http://schemas.microsoft.com/office/powerpoint/2010/main" val="28948876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4713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ltLang="en-US" smtClean="0">
                <a:latin typeface="Arial" charset="0"/>
                <a:cs typeface="Arial" charset="0"/>
              </a:rPr>
              <a:t>IP Addresses</a:t>
            </a:r>
          </a:p>
        </p:txBody>
      </p:sp>
      <p:sp>
        <p:nvSpPr>
          <p:cNvPr id="347139"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a:t>
            </a:r>
            <a:r>
              <a:rPr lang="en-US" altLang="en-US" sz="2000" dirty="0" smtClean="0"/>
              <a:t>Given an IP address, if we wanted to quickly find any associated</a:t>
            </a:r>
            <a:br>
              <a:rPr lang="en-US" altLang="en-US" sz="2000" dirty="0" smtClean="0"/>
            </a:br>
            <a:r>
              <a:rPr lang="en-US" altLang="en-US" sz="2000" dirty="0" smtClean="0"/>
              <a:t>domain name, we could create an array of size 65536 of strings:</a:t>
            </a:r>
          </a:p>
          <a:p>
            <a:pPr eaLnBrk="1" hangingPunct="1">
              <a:spcBef>
                <a:spcPct val="20000"/>
              </a:spcBef>
            </a:pPr>
            <a:endParaRPr lang="en-US" altLang="en-US" sz="2000" dirty="0"/>
          </a:p>
          <a:p>
            <a:pPr eaLnBrk="1" hangingPunct="1">
              <a:spcBef>
                <a:spcPct val="20000"/>
              </a:spcBef>
            </a:pPr>
            <a:r>
              <a:rPr lang="en-US" altLang="en-US" sz="2000" dirty="0" smtClean="0"/>
              <a:t>		</a:t>
            </a:r>
            <a:r>
              <a:rPr lang="en-US" altLang="en-US" sz="2000" dirty="0" err="1" smtClean="0">
                <a:latin typeface="Consolas" panose="020B0609020204030204" pitchFamily="49" charset="0"/>
                <a:cs typeface="Consolas" panose="020B0609020204030204" pitchFamily="49" charset="0"/>
              </a:rPr>
              <a:t>int</a:t>
            </a:r>
            <a:r>
              <a:rPr lang="en-US" altLang="en-US" sz="2000" dirty="0" smtClean="0">
                <a:latin typeface="Consolas" panose="020B0609020204030204" pitchFamily="49" charset="0"/>
                <a:cs typeface="Consolas" panose="020B0609020204030204" pitchFamily="49" charset="0"/>
              </a:rPr>
              <a:t> </a:t>
            </a:r>
            <a:r>
              <a:rPr lang="en-US" altLang="en-US" sz="2000" dirty="0" err="1" smtClean="0">
                <a:latin typeface="Consolas" panose="020B0609020204030204" pitchFamily="49" charset="0"/>
                <a:cs typeface="Consolas" panose="020B0609020204030204" pitchFamily="49" charset="0"/>
              </a:rPr>
              <a:t>const</a:t>
            </a:r>
            <a:r>
              <a:rPr lang="en-US" altLang="en-US" sz="2000" dirty="0" smtClean="0">
                <a:latin typeface="Consolas" panose="020B0609020204030204" pitchFamily="49" charset="0"/>
                <a:cs typeface="Consolas" panose="020B0609020204030204" pitchFamily="49" charset="0"/>
              </a:rPr>
              <a:t> MAX_IP_ADDRESSES = 65536</a:t>
            </a:r>
          </a:p>
          <a:p>
            <a:pPr eaLnBrk="1" hangingPunct="1">
              <a:spcBef>
                <a:spcPct val="20000"/>
              </a:spcBef>
            </a:pPr>
            <a:r>
              <a:rPr lang="en-US" altLang="en-US" sz="2000" dirty="0">
                <a:latin typeface="Consolas" panose="020B0609020204030204" pitchFamily="49" charset="0"/>
                <a:cs typeface="Consolas" panose="020B0609020204030204" pitchFamily="49" charset="0"/>
              </a:rPr>
              <a:t>	</a:t>
            </a:r>
            <a:r>
              <a:rPr lang="en-US" altLang="en-US" sz="2000" dirty="0" smtClean="0">
                <a:latin typeface="Consolas" panose="020B0609020204030204" pitchFamily="49" charset="0"/>
                <a:cs typeface="Consolas" panose="020B0609020204030204" pitchFamily="49" charset="0"/>
              </a:rPr>
              <a:t>	string </a:t>
            </a:r>
            <a:r>
              <a:rPr lang="en-US" altLang="en-US" sz="2000" dirty="0" err="1" smtClean="0">
                <a:latin typeface="Consolas" panose="020B0609020204030204" pitchFamily="49" charset="0"/>
                <a:cs typeface="Consolas" panose="020B0609020204030204" pitchFamily="49" charset="0"/>
              </a:rPr>
              <a:t>domain_name</a:t>
            </a:r>
            <a:r>
              <a:rPr lang="en-US" altLang="en-US" sz="2000" dirty="0" smtClean="0">
                <a:latin typeface="Consolas" panose="020B0609020204030204" pitchFamily="49" charset="0"/>
                <a:cs typeface="Consolas" panose="020B0609020204030204" pitchFamily="49" charset="0"/>
              </a:rPr>
              <a:t>[MAX_IP_ADDRESSES];</a:t>
            </a:r>
          </a:p>
          <a:p>
            <a:pPr eaLnBrk="1" hangingPunct="1">
              <a:spcBef>
                <a:spcPct val="20000"/>
              </a:spcBef>
            </a:pPr>
            <a:endParaRPr lang="en-US" altLang="en-US" sz="2000" dirty="0" smtClean="0">
              <a:latin typeface="Consolas" panose="020B0609020204030204" pitchFamily="49" charset="0"/>
              <a:cs typeface="Consolas" panose="020B0609020204030204" pitchFamily="49" charset="0"/>
            </a:endParaRPr>
          </a:p>
          <a:p>
            <a:pPr eaLnBrk="1" hangingPunct="1">
              <a:spcBef>
                <a:spcPct val="20000"/>
              </a:spcBef>
            </a:pPr>
            <a:r>
              <a:rPr lang="en-US" altLang="en-US" sz="2000" dirty="0" smtClean="0"/>
              <a:t>	For example, my computer is churchill.uwaterloo.ca and its IP address is </a:t>
            </a:r>
            <a:r>
              <a:rPr lang="en-US" altLang="en-US" dirty="0">
                <a:latin typeface="Consolas" panose="020B0609020204030204" pitchFamily="49" charset="0"/>
                <a:cs typeface="Consolas" panose="020B0609020204030204" pitchFamily="49" charset="0"/>
              </a:rPr>
              <a:t>http://</a:t>
            </a:r>
            <a:r>
              <a:rPr lang="en-US" altLang="en-US" dirty="0" smtClean="0">
                <a:latin typeface="Consolas" panose="020B0609020204030204" pitchFamily="49" charset="0"/>
                <a:cs typeface="Consolas" panose="020B0609020204030204" pitchFamily="49" charset="0"/>
              </a:rPr>
              <a:t>129.97.10.179/</a:t>
            </a:r>
            <a:endParaRPr lang="en-US" altLang="en-US" sz="2000" dirty="0"/>
          </a:p>
          <a:p>
            <a:pPr lvl="1" eaLnBrk="1" hangingPunct="1">
              <a:spcBef>
                <a:spcPct val="20000"/>
              </a:spcBef>
              <a:buFontTx/>
              <a:buChar char="–"/>
            </a:pPr>
            <a:r>
              <a:rPr lang="en-US" altLang="en-US" sz="2000" dirty="0" smtClean="0"/>
              <a:t>The prefix 129.97 is common to all </a:t>
            </a:r>
            <a:r>
              <a:rPr lang="en-US" altLang="en-US" sz="2000" dirty="0" err="1" smtClean="0"/>
              <a:t>uWaterloo</a:t>
            </a:r>
            <a:r>
              <a:rPr lang="en-US" altLang="en-US" sz="2000" dirty="0" smtClean="0"/>
              <a:t> IP addresses</a:t>
            </a:r>
          </a:p>
          <a:p>
            <a:pPr lvl="1" eaLnBrk="1" hangingPunct="1">
              <a:spcBef>
                <a:spcPct val="20000"/>
              </a:spcBef>
              <a:buFontTx/>
              <a:buChar char="–"/>
            </a:pPr>
            <a:r>
              <a:rPr lang="en-US" altLang="en-US" sz="2000" dirty="0" smtClean="0"/>
              <a:t>As </a:t>
            </a:r>
            <a:r>
              <a:rPr lang="en-US" altLang="en-US" sz="2000" dirty="0" smtClean="0">
                <a:latin typeface="Times New Roman" panose="02020603050405020304" pitchFamily="18" charset="0"/>
                <a:cs typeface="Times New Roman" panose="02020603050405020304" pitchFamily="18" charset="0"/>
              </a:rPr>
              <a:t>179 + 256 </a:t>
            </a:r>
            <a:r>
              <a:rPr lang="en-CA" sz="2000" dirty="0">
                <a:latin typeface="Times New Roman" panose="02020603050405020304" pitchFamily="18" charset="0"/>
                <a:cs typeface="Times New Roman" panose="02020603050405020304" pitchFamily="18" charset="0"/>
              </a:rPr>
              <a:t>×</a:t>
            </a:r>
            <a:r>
              <a:rPr lang="en-US" altLang="en-US" sz="2000" dirty="0" smtClean="0">
                <a:latin typeface="Times New Roman" panose="02020603050405020304" pitchFamily="18" charset="0"/>
                <a:cs typeface="Times New Roman" panose="02020603050405020304" pitchFamily="18" charset="0"/>
              </a:rPr>
              <a:t> 10 = 2739</a:t>
            </a:r>
            <a:r>
              <a:rPr lang="en-US" altLang="en-US" sz="2000" dirty="0" smtClean="0"/>
              <a:t>, it follows that </a:t>
            </a:r>
          </a:p>
          <a:p>
            <a:pPr lvl="1" eaLnBrk="1" hangingPunct="1">
              <a:spcBef>
                <a:spcPct val="20000"/>
              </a:spcBef>
              <a:buFontTx/>
              <a:buChar char="–"/>
            </a:pPr>
            <a:endParaRPr lang="en-US" altLang="en-US" sz="2000" dirty="0"/>
          </a:p>
          <a:p>
            <a:pPr eaLnBrk="1" hangingPunct="1">
              <a:spcBef>
                <a:spcPct val="20000"/>
              </a:spcBef>
            </a:pPr>
            <a:r>
              <a:rPr lang="en-US" altLang="en-US" sz="2000" dirty="0"/>
              <a:t>		</a:t>
            </a:r>
            <a:r>
              <a:rPr lang="en-US" altLang="en-US" sz="2000" dirty="0" smtClean="0"/>
              <a:t>	</a:t>
            </a:r>
            <a:r>
              <a:rPr lang="en-US" altLang="en-US" sz="2000" dirty="0" err="1" smtClean="0">
                <a:latin typeface="Consolas" panose="020B0609020204030204" pitchFamily="49" charset="0"/>
                <a:cs typeface="Consolas" panose="020B0609020204030204" pitchFamily="49" charset="0"/>
              </a:rPr>
              <a:t>domain_name</a:t>
            </a:r>
            <a:r>
              <a:rPr lang="en-US" altLang="en-US" sz="2000" dirty="0" smtClean="0">
                <a:latin typeface="Consolas" panose="020B0609020204030204" pitchFamily="49" charset="0"/>
                <a:cs typeface="Consolas" panose="020B0609020204030204" pitchFamily="49" charset="0"/>
              </a:rPr>
              <a:t>[2739] = "</a:t>
            </a:r>
            <a:r>
              <a:rPr lang="en-US" altLang="en-US" sz="2000" dirty="0" err="1" smtClean="0">
                <a:latin typeface="Consolas" panose="020B0609020204030204" pitchFamily="49" charset="0"/>
                <a:cs typeface="Consolas" panose="020B0609020204030204" pitchFamily="49" charset="0"/>
              </a:rPr>
              <a:t>churchill</a:t>
            </a:r>
            <a:r>
              <a:rPr lang="en-US" altLang="en-US" sz="2000" dirty="0" smtClean="0">
                <a:latin typeface="Consolas" panose="020B0609020204030204" pitchFamily="49" charset="0"/>
                <a:cs typeface="Consolas" panose="020B0609020204030204" pitchFamily="49" charset="0"/>
              </a:rPr>
              <a:t>";</a:t>
            </a:r>
            <a:endParaRPr lang="en-US" altLang="en-US" sz="2000" dirty="0">
              <a:latin typeface="Consolas" panose="020B0609020204030204" pitchFamily="49" charset="0"/>
              <a:cs typeface="Consolas" panose="020B0609020204030204" pitchFamily="49" charset="0"/>
            </a:endParaRPr>
          </a:p>
          <a:p>
            <a:pPr eaLnBrk="1" hangingPunct="1">
              <a:spcBef>
                <a:spcPct val="20000"/>
              </a:spcBef>
            </a:pPr>
            <a:endParaRPr lang="en-US" altLang="en-US" sz="2000" dirty="0">
              <a:latin typeface="Consolas" panose="020B0609020204030204" pitchFamily="49" charset="0"/>
              <a:cs typeface="Consolas" panose="020B0609020204030204" pitchFamily="49" charset="0"/>
            </a:endParaRPr>
          </a:p>
          <a:p>
            <a:pPr eaLnBrk="1" hangingPunct="1">
              <a:spcBef>
                <a:spcPct val="20000"/>
              </a:spcBef>
            </a:pPr>
            <a:endParaRPr lang="en-US" altLang="en-US" dirty="0"/>
          </a:p>
        </p:txBody>
      </p:sp>
      <p:sp>
        <p:nvSpPr>
          <p:cNvPr id="15364"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a:t>
            </a:r>
            <a:endParaRPr lang="en-CA" altLang="en-US" dirty="0"/>
          </a:p>
        </p:txBody>
      </p:sp>
    </p:spTree>
    <p:extLst>
      <p:ext uri="{BB962C8B-B14F-4D97-AF65-F5344CB8AC3E}">
        <p14:creationId xmlns:p14="http://schemas.microsoft.com/office/powerpoint/2010/main" val="6687170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ltLang="en-US" smtClean="0">
                <a:latin typeface="Arial" charset="0"/>
                <a:cs typeface="Arial" charset="0"/>
              </a:rPr>
              <a:t>IP Addresses</a:t>
            </a:r>
          </a:p>
        </p:txBody>
      </p:sp>
      <p:sp>
        <p:nvSpPr>
          <p:cNvPr id="16387"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a:t>
            </a:r>
            <a:r>
              <a:rPr lang="en-US" altLang="en-US" sz="2000" dirty="0" smtClean="0"/>
              <a:t>Under IPv6, IP addresses are 128 bits</a:t>
            </a:r>
          </a:p>
          <a:p>
            <a:pPr lvl="1" eaLnBrk="1" hangingPunct="1">
              <a:spcBef>
                <a:spcPct val="20000"/>
              </a:spcBef>
              <a:buFontTx/>
              <a:buChar char="–"/>
            </a:pPr>
            <a:r>
              <a:rPr lang="en-US" altLang="en-US" dirty="0" smtClean="0"/>
              <a:t>It combines what is now implemented as subnets as well as allowing for many more IP addresses</a:t>
            </a:r>
          </a:p>
          <a:p>
            <a:pPr lvl="1" eaLnBrk="1" hangingPunct="1">
              <a:spcBef>
                <a:spcPct val="20000"/>
              </a:spcBef>
              <a:buFontTx/>
              <a:buChar char="–"/>
            </a:pPr>
            <a:endParaRPr lang="en-US" altLang="en-US" dirty="0">
              <a:solidFill>
                <a:srgbClr val="FF0000"/>
              </a:solidFill>
            </a:endParaRPr>
          </a:p>
          <a:p>
            <a:pPr eaLnBrk="1" hangingPunct="1">
              <a:spcBef>
                <a:spcPct val="20000"/>
              </a:spcBef>
            </a:pPr>
            <a:r>
              <a:rPr lang="en-US" altLang="en-US" sz="2000" dirty="0" smtClean="0">
                <a:solidFill>
                  <a:srgbClr val="FF0000"/>
                </a:solidFill>
              </a:rPr>
              <a:t>	</a:t>
            </a:r>
            <a:r>
              <a:rPr lang="en-US" altLang="en-US" sz="2000" dirty="0" smtClean="0"/>
              <a:t>Suppose </a:t>
            </a:r>
            <a:r>
              <a:rPr lang="en-US" altLang="en-US" sz="2000" dirty="0" err="1" smtClean="0"/>
              <a:t>uWaterloo</a:t>
            </a:r>
            <a:r>
              <a:rPr lang="en-US" altLang="en-US" sz="2000" dirty="0" smtClean="0"/>
              <a:t> is allocated 2</a:t>
            </a:r>
            <a:r>
              <a:rPr lang="en-US" altLang="en-US" sz="2000" baseline="30000" dirty="0" smtClean="0"/>
              <a:t>64</a:t>
            </a:r>
            <a:r>
              <a:rPr lang="en-US" altLang="en-US" sz="2000" dirty="0" smtClean="0"/>
              <a:t> IP addresses under this scheme</a:t>
            </a:r>
            <a:endParaRPr lang="en-US" altLang="en-US" sz="2000" dirty="0"/>
          </a:p>
          <a:p>
            <a:pPr lvl="1" eaLnBrk="1" hangingPunct="1">
              <a:spcBef>
                <a:spcPct val="20000"/>
              </a:spcBef>
              <a:buFontTx/>
              <a:buChar char="–"/>
            </a:pPr>
            <a:r>
              <a:rPr lang="en-US" altLang="en-US" dirty="0" smtClean="0"/>
              <a:t>We cannot allocate an array of size 2</a:t>
            </a:r>
            <a:r>
              <a:rPr lang="en-US" altLang="en-US" baseline="30000" dirty="0" smtClean="0"/>
              <a:t>64</a:t>
            </a:r>
            <a:endParaRPr lang="en-US" altLang="en-US" dirty="0"/>
          </a:p>
        </p:txBody>
      </p:sp>
      <p:sp>
        <p:nvSpPr>
          <p:cNvPr id="16422" name="TextBox 4"/>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a:t>
            </a:r>
            <a:endParaRPr lang="en-CA" altLang="en-US" dirty="0"/>
          </a:p>
        </p:txBody>
      </p:sp>
    </p:spTree>
    <p:extLst>
      <p:ext uri="{BB962C8B-B14F-4D97-AF65-F5344CB8AC3E}">
        <p14:creationId xmlns:p14="http://schemas.microsoft.com/office/powerpoint/2010/main" val="33746637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descr="C:\Users\dwharder\Desktop\q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0450" y="2996952"/>
            <a:ext cx="3816350" cy="3481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 descr="C:\Users\dwharder\Desktop\q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0450" y="2996952"/>
            <a:ext cx="3816350" cy="3481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6" name="Rectangle 2"/>
          <p:cNvSpPr>
            <a:spLocks noGrp="1" noChangeArrowheads="1"/>
          </p:cNvSpPr>
          <p:nvPr>
            <p:ph type="title"/>
          </p:nvPr>
        </p:nvSpPr>
        <p:spPr/>
        <p:txBody>
          <a:bodyPr/>
          <a:lstStyle/>
          <a:p>
            <a:pPr eaLnBrk="1" hangingPunct="1"/>
            <a:r>
              <a:rPr lang="en-US" altLang="en-US" smtClean="0">
                <a:latin typeface="Arial" charset="0"/>
                <a:cs typeface="Arial" charset="0"/>
              </a:rPr>
              <a:t>IP Addresses</a:t>
            </a:r>
          </a:p>
        </p:txBody>
      </p:sp>
      <p:sp>
        <p:nvSpPr>
          <p:cNvPr id="16387"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a:t>
            </a:r>
            <a:r>
              <a:rPr lang="en-US" altLang="en-US" sz="2000" dirty="0" smtClean="0"/>
              <a:t>What if we want to associate domain names with IP </a:t>
            </a:r>
            <a:r>
              <a:rPr lang="en-US" altLang="en-US" sz="2000" dirty="0"/>
              <a:t>addresses?</a:t>
            </a:r>
          </a:p>
          <a:p>
            <a:pPr lvl="1" eaLnBrk="1" hangingPunct="1">
              <a:spcBef>
                <a:spcPct val="20000"/>
              </a:spcBef>
              <a:buFontTx/>
              <a:buChar char="–"/>
            </a:pPr>
            <a:r>
              <a:rPr lang="en-US" altLang="en-US" dirty="0" smtClean="0"/>
              <a:t>Which entry in the array should be associated with the domain name </a:t>
            </a:r>
            <a:r>
              <a:rPr lang="en-US" altLang="en-US" dirty="0" smtClean="0">
                <a:latin typeface="Consolas" panose="020B0609020204030204" pitchFamily="49" charset="0"/>
                <a:cs typeface="Consolas" panose="020B0609020204030204" pitchFamily="49" charset="0"/>
              </a:rPr>
              <a:t>churchill.uwaterloo.ca</a:t>
            </a:r>
            <a:r>
              <a:rPr lang="en-US" altLang="en-US" dirty="0" smtClean="0"/>
              <a:t> ?</a:t>
            </a:r>
          </a:p>
          <a:p>
            <a:pPr lvl="1" eaLnBrk="1" hangingPunct="1">
              <a:spcBef>
                <a:spcPct val="20000"/>
              </a:spcBef>
              <a:buFontTx/>
              <a:buChar char="–"/>
            </a:pPr>
            <a:endParaRPr lang="en-US" altLang="en-US" dirty="0"/>
          </a:p>
          <a:p>
            <a:pPr eaLnBrk="1" hangingPunct="1">
              <a:spcBef>
                <a:spcPct val="20000"/>
              </a:spcBef>
            </a:pPr>
            <a:r>
              <a:rPr lang="en-US" altLang="en-US" sz="2000" dirty="0"/>
              <a:t>	</a:t>
            </a:r>
            <a:r>
              <a:rPr lang="en-US" altLang="en-US" sz="2000" dirty="0" smtClean="0"/>
              <a:t>Consider core routers on the Internet:</a:t>
            </a:r>
            <a:endParaRPr lang="en-US" altLang="en-US" sz="2000" dirty="0"/>
          </a:p>
          <a:p>
            <a:pPr lvl="1" eaLnBrk="1" hangingPunct="1">
              <a:spcBef>
                <a:spcPct val="20000"/>
              </a:spcBef>
              <a:buFontTx/>
              <a:buChar char="–"/>
            </a:pPr>
            <a:r>
              <a:rPr lang="en-US" altLang="en-US" dirty="0" smtClean="0"/>
              <a:t>They must associate each IP address with</a:t>
            </a:r>
            <a:br>
              <a:rPr lang="en-US" altLang="en-US" dirty="0" smtClean="0"/>
            </a:br>
            <a:r>
              <a:rPr lang="en-US" altLang="en-US" dirty="0" smtClean="0"/>
              <a:t>the next router that address should be passed to</a:t>
            </a:r>
            <a:endParaRPr lang="en-US" altLang="en-US" dirty="0"/>
          </a:p>
          <a:p>
            <a:pPr lvl="1" eaLnBrk="1" hangingPunct="1">
              <a:spcBef>
                <a:spcPct val="20000"/>
              </a:spcBef>
              <a:buFontTx/>
              <a:buChar char="–"/>
            </a:pPr>
            <a:endParaRPr lang="en-US" altLang="en-US" dirty="0" smtClean="0"/>
          </a:p>
        </p:txBody>
      </p:sp>
      <p:sp>
        <p:nvSpPr>
          <p:cNvPr id="16422" name="TextBox 4"/>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a:t>
            </a:r>
            <a:endParaRPr lang="en-CA" altLang="en-US" dirty="0"/>
          </a:p>
        </p:txBody>
      </p:sp>
    </p:spTree>
    <p:extLst>
      <p:ext uri="{BB962C8B-B14F-4D97-AF65-F5344CB8AC3E}">
        <p14:creationId xmlns:p14="http://schemas.microsoft.com/office/powerpoint/2010/main" val="3050611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387">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38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ltLang="en-US" dirty="0" smtClean="0">
                <a:latin typeface="Arial" charset="0"/>
                <a:cs typeface="Arial" charset="0"/>
              </a:rPr>
              <a:t>Simpler problem</a:t>
            </a:r>
          </a:p>
        </p:txBody>
      </p:sp>
      <p:sp>
        <p:nvSpPr>
          <p:cNvPr id="16387"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a:t>
            </a:r>
            <a:r>
              <a:rPr lang="en-US" altLang="en-US" sz="2000" dirty="0" smtClean="0"/>
              <a:t>Let’s try a simpler problem</a:t>
            </a:r>
            <a:endParaRPr lang="en-US" altLang="en-US" sz="2000" dirty="0"/>
          </a:p>
          <a:p>
            <a:pPr lvl="1" eaLnBrk="1" hangingPunct="1">
              <a:spcBef>
                <a:spcPct val="20000"/>
              </a:spcBef>
              <a:buFontTx/>
              <a:buChar char="–"/>
            </a:pPr>
            <a:r>
              <a:rPr lang="en-US" altLang="en-US" dirty="0" smtClean="0"/>
              <a:t>How do I store your examination grades so that I can access your grades in </a:t>
            </a:r>
            <a:r>
              <a:rPr lang="en-US" altLang="en-US" dirty="0" smtClean="0">
                <a:latin typeface="Symbol" panose="05050102010706020507" pitchFamily="18" charset="2"/>
              </a:rPr>
              <a:t>Q</a:t>
            </a:r>
            <a:r>
              <a:rPr lang="en-US" altLang="en-US" dirty="0" smtClean="0">
                <a:latin typeface="Times New Roman" panose="02020603050405020304" pitchFamily="18" charset="0"/>
                <a:cs typeface="Times New Roman" panose="02020603050405020304" pitchFamily="18" charset="0"/>
              </a:rPr>
              <a:t>(1)</a:t>
            </a:r>
            <a:r>
              <a:rPr lang="en-US" altLang="en-US" dirty="0" smtClean="0"/>
              <a:t> time?</a:t>
            </a:r>
          </a:p>
          <a:p>
            <a:pPr lvl="1" eaLnBrk="1" hangingPunct="1">
              <a:spcBef>
                <a:spcPct val="20000"/>
              </a:spcBef>
              <a:buFontTx/>
              <a:buChar char="–"/>
            </a:pPr>
            <a:endParaRPr lang="en-US" altLang="en-US" dirty="0"/>
          </a:p>
          <a:p>
            <a:pPr eaLnBrk="1" hangingPunct="1">
              <a:spcBef>
                <a:spcPct val="20000"/>
              </a:spcBef>
            </a:pPr>
            <a:r>
              <a:rPr lang="en-US" altLang="en-US" sz="2000" dirty="0"/>
              <a:t>	</a:t>
            </a:r>
            <a:r>
              <a:rPr lang="en-US" altLang="en-US" sz="2000" dirty="0" smtClean="0"/>
              <a:t>Recall that each student is issued an 8-digit number</a:t>
            </a:r>
            <a:endParaRPr lang="en-US" altLang="en-US" sz="2000" dirty="0"/>
          </a:p>
          <a:p>
            <a:pPr lvl="1" eaLnBrk="1" hangingPunct="1">
              <a:spcBef>
                <a:spcPct val="20000"/>
              </a:spcBef>
              <a:buFontTx/>
              <a:buChar char="–"/>
            </a:pPr>
            <a:r>
              <a:rPr lang="en-US" altLang="en-US" dirty="0"/>
              <a:t>How do I store your examination grades so that I can access your grades in </a:t>
            </a:r>
            <a:r>
              <a:rPr lang="en-US" altLang="en-US" dirty="0">
                <a:latin typeface="Symbol" panose="05050102010706020507" pitchFamily="18" charset="2"/>
              </a:rPr>
              <a:t>Q</a:t>
            </a:r>
            <a:r>
              <a:rPr lang="en-US" altLang="en-US" dirty="0">
                <a:latin typeface="Times New Roman" panose="02020603050405020304" pitchFamily="18" charset="0"/>
                <a:cs typeface="Times New Roman" panose="02020603050405020304" pitchFamily="18" charset="0"/>
              </a:rPr>
              <a:t>(1)</a:t>
            </a:r>
            <a:r>
              <a:rPr lang="en-US" altLang="en-US" dirty="0"/>
              <a:t> time</a:t>
            </a:r>
            <a:r>
              <a:rPr lang="en-US" altLang="en-US" dirty="0" smtClean="0"/>
              <a:t>?</a:t>
            </a:r>
          </a:p>
          <a:p>
            <a:pPr lvl="1" eaLnBrk="1" hangingPunct="1">
              <a:spcBef>
                <a:spcPct val="20000"/>
              </a:spcBef>
              <a:buFontTx/>
              <a:buChar char="–"/>
            </a:pPr>
            <a:r>
              <a:rPr lang="en-US" altLang="en-US" dirty="0" smtClean="0"/>
              <a:t>Suppose Jane Doe has the number 20123456</a:t>
            </a:r>
          </a:p>
          <a:p>
            <a:pPr lvl="1" eaLnBrk="1" hangingPunct="1">
              <a:spcBef>
                <a:spcPct val="20000"/>
              </a:spcBef>
              <a:buFontTx/>
              <a:buChar char="–"/>
            </a:pPr>
            <a:r>
              <a:rPr lang="en-US" altLang="en-US" dirty="0" smtClean="0"/>
              <a:t>I can’t create an array of size </a:t>
            </a:r>
            <a:r>
              <a:rPr lang="en-US" altLang="en-US" dirty="0" smtClean="0">
                <a:latin typeface="Times New Roman" panose="02020603050405020304" pitchFamily="18" charset="0"/>
                <a:cs typeface="Times New Roman" panose="02020603050405020304" pitchFamily="18" charset="0"/>
              </a:rPr>
              <a:t>10</a:t>
            </a:r>
            <a:r>
              <a:rPr lang="en-US" altLang="en-US" baseline="30000" dirty="0" smtClean="0">
                <a:latin typeface="Times New Roman" panose="02020603050405020304" pitchFamily="18" charset="0"/>
                <a:cs typeface="Times New Roman" panose="02020603050405020304" pitchFamily="18" charset="0"/>
              </a:rPr>
              <a:t>8 </a:t>
            </a:r>
            <a:r>
              <a:rPr lang="en-CA" dirty="0"/>
              <a:t>≈</a:t>
            </a:r>
            <a:r>
              <a:rPr lang="en-US" altLang="en-US" dirty="0" smtClean="0">
                <a:latin typeface="Times New Roman" panose="02020603050405020304" pitchFamily="18" charset="0"/>
                <a:cs typeface="Times New Roman" panose="02020603050405020304" pitchFamily="18" charset="0"/>
              </a:rPr>
              <a:t> 1.5 </a:t>
            </a:r>
            <a:r>
              <a:rPr lang="en-CA" dirty="0">
                <a:latin typeface="Times New Roman" panose="02020603050405020304" pitchFamily="18" charset="0"/>
                <a:cs typeface="Times New Roman" panose="02020603050405020304" pitchFamily="18" charset="0"/>
              </a:rPr>
              <a:t>×</a:t>
            </a:r>
            <a:r>
              <a:rPr lang="en-US" altLang="en-US" dirty="0" smtClean="0">
                <a:latin typeface="Times New Roman" panose="02020603050405020304" pitchFamily="18" charset="0"/>
                <a:cs typeface="Times New Roman" panose="02020603050405020304" pitchFamily="18" charset="0"/>
              </a:rPr>
              <a:t> 2</a:t>
            </a:r>
            <a:r>
              <a:rPr lang="en-US" altLang="en-US" baseline="30000" dirty="0" smtClean="0">
                <a:latin typeface="Times New Roman" panose="02020603050405020304" pitchFamily="18" charset="0"/>
                <a:cs typeface="Times New Roman" panose="02020603050405020304" pitchFamily="18" charset="0"/>
              </a:rPr>
              <a:t>26</a:t>
            </a:r>
            <a:endParaRPr lang="en-US" altLang="en-US" dirty="0">
              <a:latin typeface="Times New Roman" panose="02020603050405020304" pitchFamily="18" charset="0"/>
              <a:cs typeface="Times New Roman" panose="02020603050405020304" pitchFamily="18" charset="0"/>
            </a:endParaRPr>
          </a:p>
        </p:txBody>
      </p:sp>
      <p:sp>
        <p:nvSpPr>
          <p:cNvPr id="16422" name="TextBox 4"/>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a:t>
            </a:r>
            <a:endParaRPr lang="en-CA" altLang="en-US" dirty="0"/>
          </a:p>
        </p:txBody>
      </p:sp>
    </p:spTree>
    <p:extLst>
      <p:ext uri="{BB962C8B-B14F-4D97-AF65-F5344CB8AC3E}">
        <p14:creationId xmlns:p14="http://schemas.microsoft.com/office/powerpoint/2010/main" val="204652139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ltLang="en-US" dirty="0">
                <a:latin typeface="Arial" charset="0"/>
                <a:cs typeface="Arial" charset="0"/>
              </a:rPr>
              <a:t>Simpler problem</a:t>
            </a:r>
            <a:endParaRPr lang="en-US" altLang="en-US" dirty="0" smtClean="0">
              <a:latin typeface="Arial" charset="0"/>
              <a:cs typeface="Arial" charset="0"/>
            </a:endParaRPr>
          </a:p>
        </p:txBody>
      </p:sp>
      <p:sp>
        <p:nvSpPr>
          <p:cNvPr id="16387"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a:t>
            </a:r>
            <a:r>
              <a:rPr lang="en-US" altLang="en-US" sz="2000" dirty="0" smtClean="0"/>
              <a:t>I could create an array of size 1000</a:t>
            </a:r>
            <a:endParaRPr lang="en-US" altLang="en-US" sz="2000" dirty="0"/>
          </a:p>
          <a:p>
            <a:pPr lvl="1" eaLnBrk="1" hangingPunct="1">
              <a:spcBef>
                <a:spcPct val="20000"/>
              </a:spcBef>
              <a:buFontTx/>
              <a:buChar char="–"/>
            </a:pPr>
            <a:r>
              <a:rPr lang="en-US" altLang="en-US" dirty="0" smtClean="0"/>
              <a:t>How could you convert an 8-digit number into a 3-digit number?</a:t>
            </a:r>
          </a:p>
          <a:p>
            <a:pPr lvl="1" eaLnBrk="1" hangingPunct="1">
              <a:spcBef>
                <a:spcPct val="20000"/>
              </a:spcBef>
              <a:buFontTx/>
              <a:buChar char="–"/>
            </a:pPr>
            <a:r>
              <a:rPr lang="en-US" altLang="en-US" dirty="0" smtClean="0"/>
              <a:t>First three digits might cause a problem:   almost all students start with 201, 202, 203, 204, or 205</a:t>
            </a:r>
          </a:p>
          <a:p>
            <a:pPr lvl="1" eaLnBrk="1" hangingPunct="1">
              <a:spcBef>
                <a:spcPct val="20000"/>
              </a:spcBef>
              <a:buFontTx/>
              <a:buChar char="–"/>
            </a:pPr>
            <a:r>
              <a:rPr lang="en-US" altLang="en-US" dirty="0" smtClean="0"/>
              <a:t>The last three digits, however, are essentially random</a:t>
            </a:r>
          </a:p>
          <a:p>
            <a:pPr lvl="1" eaLnBrk="1" hangingPunct="1">
              <a:spcBef>
                <a:spcPct val="20000"/>
              </a:spcBef>
              <a:buFontTx/>
              <a:buChar char="–"/>
            </a:pPr>
            <a:endParaRPr lang="en-US" altLang="en-US" dirty="0"/>
          </a:p>
          <a:p>
            <a:pPr eaLnBrk="1" hangingPunct="1">
              <a:spcBef>
                <a:spcPct val="20000"/>
              </a:spcBef>
            </a:pPr>
            <a:r>
              <a:rPr lang="en-US" altLang="en-US" sz="2000" dirty="0"/>
              <a:t>	</a:t>
            </a:r>
            <a:r>
              <a:rPr lang="en-US" altLang="en-US" sz="2000" dirty="0" smtClean="0"/>
              <a:t>Therefore, I could store Jane’s examination grade </a:t>
            </a:r>
            <a:endParaRPr lang="en-US" altLang="en-US" sz="2000" dirty="0"/>
          </a:p>
          <a:p>
            <a:pPr marL="457200" lvl="1" indent="0" eaLnBrk="1" hangingPunct="1">
              <a:spcBef>
                <a:spcPct val="20000"/>
              </a:spcBef>
            </a:pPr>
            <a:r>
              <a:rPr lang="en-US" altLang="en-US" dirty="0" smtClean="0">
                <a:latin typeface="Consolas" panose="020B0609020204030204" pitchFamily="49" charset="0"/>
                <a:cs typeface="Consolas" panose="020B0609020204030204" pitchFamily="49" charset="0"/>
              </a:rPr>
              <a:t>	grade[456] = 86;</a:t>
            </a:r>
          </a:p>
        </p:txBody>
      </p:sp>
      <p:sp>
        <p:nvSpPr>
          <p:cNvPr id="16422" name="TextBox 4"/>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a:t>
            </a:r>
            <a:endParaRPr lang="en-CA" altLang="en-US" dirty="0"/>
          </a:p>
        </p:txBody>
      </p:sp>
    </p:spTree>
    <p:extLst>
      <p:ext uri="{BB962C8B-B14F-4D97-AF65-F5344CB8AC3E}">
        <p14:creationId xmlns:p14="http://schemas.microsoft.com/office/powerpoint/2010/main" val="27958888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ltLang="en-US" dirty="0">
                <a:latin typeface="Arial" charset="0"/>
                <a:cs typeface="Arial" charset="0"/>
              </a:rPr>
              <a:t>Simpler problem</a:t>
            </a:r>
            <a:endParaRPr lang="en-US" altLang="en-US" dirty="0" smtClean="0">
              <a:latin typeface="Arial" charset="0"/>
              <a:cs typeface="Arial" charset="0"/>
            </a:endParaRPr>
          </a:p>
        </p:txBody>
      </p:sp>
      <p:sp>
        <p:nvSpPr>
          <p:cNvPr id="353283"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a:t>
            </a:r>
            <a:r>
              <a:rPr lang="en-US" altLang="en-US" sz="2000" dirty="0" smtClean="0"/>
              <a:t>Question:</a:t>
            </a:r>
          </a:p>
          <a:p>
            <a:pPr lvl="1" eaLnBrk="1" hangingPunct="1">
              <a:spcBef>
                <a:spcPct val="20000"/>
              </a:spcBef>
              <a:buFontTx/>
              <a:buChar char="–"/>
            </a:pPr>
            <a:r>
              <a:rPr lang="en-US" altLang="en-US" dirty="0" smtClean="0"/>
              <a:t>What is the likelihood that in a class of size 100 that no two students will have the last three digits?</a:t>
            </a:r>
          </a:p>
          <a:p>
            <a:pPr lvl="1" eaLnBrk="1" hangingPunct="1">
              <a:spcBef>
                <a:spcPct val="20000"/>
              </a:spcBef>
              <a:buFontTx/>
              <a:buChar char="–"/>
            </a:pPr>
            <a:r>
              <a:rPr lang="en-US" altLang="en-US" dirty="0" smtClean="0"/>
              <a:t>Not very high:</a:t>
            </a:r>
          </a:p>
        </p:txBody>
      </p:sp>
      <p:sp>
        <p:nvSpPr>
          <p:cNvPr id="18436" name="TextBox 3"/>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9.1.3.1</a:t>
            </a:r>
            <a:endParaRPr lang="en-CA" alt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val="371779040"/>
              </p:ext>
            </p:extLst>
          </p:nvPr>
        </p:nvGraphicFramePr>
        <p:xfrm>
          <a:off x="1907704" y="3027578"/>
          <a:ext cx="5760640" cy="861127"/>
        </p:xfrm>
        <a:graphic>
          <a:graphicData uri="http://schemas.openxmlformats.org/presentationml/2006/ole">
            <mc:AlternateContent xmlns:mc="http://schemas.openxmlformats.org/markup-compatibility/2006">
              <mc:Choice xmlns:v="urn:schemas-microsoft-com:vml" Requires="v">
                <p:oleObj spid="_x0000_s1029" name="Equation" r:id="rId3" imgW="2463480" imgH="368280" progId="Equation.DSMT4">
                  <p:embed/>
                </p:oleObj>
              </mc:Choice>
              <mc:Fallback>
                <p:oleObj name="Equation" r:id="rId3" imgW="2463480" imgH="368280" progId="Equation.DSMT4">
                  <p:embed/>
                  <p:pic>
                    <p:nvPicPr>
                      <p:cNvPr id="0" name=""/>
                      <p:cNvPicPr/>
                      <p:nvPr/>
                    </p:nvPicPr>
                    <p:blipFill>
                      <a:blip r:embed="rId4"/>
                      <a:stretch>
                        <a:fillRect/>
                      </a:stretch>
                    </p:blipFill>
                    <p:spPr>
                      <a:xfrm>
                        <a:off x="1907704" y="3027578"/>
                        <a:ext cx="5760640" cy="861127"/>
                      </a:xfrm>
                      <a:prstGeom prst="rect">
                        <a:avLst/>
                      </a:prstGeom>
                    </p:spPr>
                  </p:pic>
                </p:oleObj>
              </mc:Fallback>
            </mc:AlternateContent>
          </a:graphicData>
        </a:graphic>
      </p:graphicFrame>
    </p:spTree>
    <p:extLst>
      <p:ext uri="{BB962C8B-B14F-4D97-AF65-F5344CB8AC3E}">
        <p14:creationId xmlns:p14="http://schemas.microsoft.com/office/powerpoint/2010/main" val="27205693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altLang="en-US" dirty="0">
                <a:latin typeface="Arial" charset="0"/>
                <a:cs typeface="Arial" charset="0"/>
              </a:rPr>
              <a:t>Simpler problem</a:t>
            </a:r>
            <a:endParaRPr lang="en-US" altLang="en-US" dirty="0" smtClean="0">
              <a:latin typeface="Arial" charset="0"/>
              <a:cs typeface="Arial" charset="0"/>
            </a:endParaRPr>
          </a:p>
        </p:txBody>
      </p:sp>
      <p:sp>
        <p:nvSpPr>
          <p:cNvPr id="22531"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a:t>
            </a:r>
            <a:r>
              <a:rPr lang="en-US" altLang="en-US" sz="2000" dirty="0" smtClean="0"/>
              <a:t>Consequently, I have a function that maps a student onto a 3-digit number</a:t>
            </a:r>
            <a:endParaRPr lang="en-US" altLang="en-US" sz="2000" dirty="0"/>
          </a:p>
          <a:p>
            <a:pPr lvl="1" eaLnBrk="1" hangingPunct="1">
              <a:spcBef>
                <a:spcPct val="20000"/>
              </a:spcBef>
              <a:buFontTx/>
              <a:buChar char="–"/>
            </a:pPr>
            <a:r>
              <a:rPr lang="en-US" altLang="en-US" dirty="0" smtClean="0"/>
              <a:t>I can store something in that location</a:t>
            </a:r>
            <a:endParaRPr lang="en-US" altLang="en-US" i="1" dirty="0"/>
          </a:p>
          <a:p>
            <a:pPr lvl="1" eaLnBrk="1" hangingPunct="1">
              <a:spcBef>
                <a:spcPct val="20000"/>
              </a:spcBef>
              <a:buFontTx/>
              <a:buChar char="–"/>
            </a:pPr>
            <a:r>
              <a:rPr lang="en-US" altLang="en-US" dirty="0" smtClean="0"/>
              <a:t>Storing it, accessing it, and erasing it is </a:t>
            </a:r>
            <a:r>
              <a:rPr lang="en-US" altLang="en-US" b="1" dirty="0">
                <a:latin typeface="Symbol" pitchFamily="18" charset="2"/>
              </a:rPr>
              <a:t>Q</a:t>
            </a:r>
            <a:r>
              <a:rPr lang="en-US" altLang="en-US" dirty="0"/>
              <a:t>(1)</a:t>
            </a:r>
          </a:p>
          <a:p>
            <a:pPr lvl="1" eaLnBrk="1" hangingPunct="1">
              <a:spcBef>
                <a:spcPct val="20000"/>
              </a:spcBef>
              <a:buFontTx/>
              <a:buChar char="–"/>
            </a:pPr>
            <a:r>
              <a:rPr lang="en-US" altLang="en-US" dirty="0" smtClean="0"/>
              <a:t>Problem:  two or more students may map</a:t>
            </a:r>
            <a:br>
              <a:rPr lang="en-US" altLang="en-US" dirty="0" smtClean="0"/>
            </a:br>
            <a:r>
              <a:rPr lang="en-US" altLang="en-US" dirty="0" smtClean="0"/>
              <a:t>to the same number:</a:t>
            </a:r>
          </a:p>
          <a:p>
            <a:pPr lvl="2" eaLnBrk="1" hangingPunct="1">
              <a:spcBef>
                <a:spcPct val="20000"/>
              </a:spcBef>
              <a:buFontTx/>
              <a:buChar char="–"/>
            </a:pPr>
            <a:r>
              <a:rPr lang="en-CA" dirty="0" err="1" smtClean="0"/>
              <a:t>Wěi</a:t>
            </a:r>
            <a:r>
              <a:rPr lang="en-CA" dirty="0" smtClean="0"/>
              <a:t> Wang has ID 20173456 and scored 85</a:t>
            </a:r>
          </a:p>
          <a:p>
            <a:pPr lvl="2" eaLnBrk="1" hangingPunct="1">
              <a:spcBef>
                <a:spcPct val="20000"/>
              </a:spcBef>
              <a:buFontTx/>
              <a:buChar char="–"/>
            </a:pPr>
            <a:r>
              <a:rPr lang="en-CA" altLang="en-US" dirty="0" smtClean="0"/>
              <a:t>Alma Ahmed has ID 2024456 and scored 87</a:t>
            </a:r>
            <a:endParaRPr lang="en-US" altLang="en-US" dirty="0"/>
          </a:p>
        </p:txBody>
      </p:sp>
      <p:graphicFrame>
        <p:nvGraphicFramePr>
          <p:cNvPr id="360575" name="Group 127"/>
          <p:cNvGraphicFramePr>
            <a:graphicFrameLocks noGrp="1"/>
          </p:cNvGraphicFramePr>
          <p:nvPr>
            <p:extLst>
              <p:ext uri="{D42A27DB-BD31-4B8C-83A1-F6EECF244321}">
                <p14:modId xmlns:p14="http://schemas.microsoft.com/office/powerpoint/2010/main" val="1119018934"/>
              </p:ext>
            </p:extLst>
          </p:nvPr>
        </p:nvGraphicFramePr>
        <p:xfrm>
          <a:off x="7019925" y="2565400"/>
          <a:ext cx="1247775" cy="3292476"/>
        </p:xfrm>
        <a:graphic>
          <a:graphicData uri="http://schemas.openxmlformats.org/drawingml/2006/table">
            <a:tbl>
              <a:tblPr/>
              <a:tblGrid>
                <a:gridCol w="576263"/>
                <a:gridCol w="671512"/>
              </a:tblGrid>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smtClean="0">
                          <a:ln>
                            <a:noFill/>
                          </a:ln>
                          <a:solidFill>
                            <a:schemeClr val="tx1"/>
                          </a:solidFill>
                          <a:effectLst/>
                          <a:latin typeface="Arial" charset="0"/>
                        </a:rPr>
                        <a:t>454</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455</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456</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smtClean="0">
                          <a:ln>
                            <a:noFill/>
                          </a:ln>
                          <a:solidFill>
                            <a:schemeClr val="tx1"/>
                          </a:solidFill>
                          <a:effectLst/>
                          <a:latin typeface="Arial" charset="0"/>
                        </a:rPr>
                        <a:t>86</a:t>
                      </a: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457</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458</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459</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460</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461</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462</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463</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79</a:t>
                      </a: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464</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7437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smtClean="0">
                          <a:ln>
                            <a:noFill/>
                          </a:ln>
                          <a:solidFill>
                            <a:schemeClr val="tx1"/>
                          </a:solidFill>
                          <a:effectLst/>
                          <a:latin typeface="Arial" charset="0"/>
                        </a:rPr>
                        <a:t>465</a:t>
                      </a:r>
                    </a:p>
                  </a:txBody>
                  <a:tcPr marT="45729" marB="4572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smtClean="0">
                        <a:ln>
                          <a:noFill/>
                        </a:ln>
                        <a:solidFill>
                          <a:schemeClr val="tx1"/>
                        </a:solidFill>
                        <a:effectLst/>
                        <a:latin typeface="Arial" charset="0"/>
                      </a:endParaRPr>
                    </a:p>
                  </a:txBody>
                  <a:tcPr marT="45729" marB="4572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22573" name="Text Box 128"/>
          <p:cNvSpPr txBox="1">
            <a:spLocks noChangeArrowheads="1"/>
          </p:cNvSpPr>
          <p:nvPr/>
        </p:nvSpPr>
        <p:spPr bwMode="auto">
          <a:xfrm rot="-5400000">
            <a:off x="6954044" y="2128044"/>
            <a:ext cx="3556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a:t>...</a:t>
            </a:r>
          </a:p>
        </p:txBody>
      </p:sp>
      <p:sp>
        <p:nvSpPr>
          <p:cNvPr id="22574" name="Text Box 129"/>
          <p:cNvSpPr txBox="1">
            <a:spLocks noChangeArrowheads="1"/>
          </p:cNvSpPr>
          <p:nvPr/>
        </p:nvSpPr>
        <p:spPr bwMode="auto">
          <a:xfrm rot="-5400000">
            <a:off x="6954044" y="5947569"/>
            <a:ext cx="3556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a:t>...</a:t>
            </a:r>
          </a:p>
        </p:txBody>
      </p:sp>
      <p:sp>
        <p:nvSpPr>
          <p:cNvPr id="22575" name="Text Box 130"/>
          <p:cNvSpPr txBox="1">
            <a:spLocks noChangeArrowheads="1"/>
          </p:cNvSpPr>
          <p:nvPr/>
        </p:nvSpPr>
        <p:spPr bwMode="auto">
          <a:xfrm rot="-5400000">
            <a:off x="7666832" y="2128043"/>
            <a:ext cx="3556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a:t>...</a:t>
            </a:r>
          </a:p>
        </p:txBody>
      </p:sp>
      <p:sp>
        <p:nvSpPr>
          <p:cNvPr id="22576" name="Text Box 131"/>
          <p:cNvSpPr txBox="1">
            <a:spLocks noChangeArrowheads="1"/>
          </p:cNvSpPr>
          <p:nvPr/>
        </p:nvSpPr>
        <p:spPr bwMode="auto">
          <a:xfrm rot="-5400000">
            <a:off x="7666832" y="5947568"/>
            <a:ext cx="3556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a:t>...</a:t>
            </a:r>
          </a:p>
        </p:txBody>
      </p:sp>
      <p:sp>
        <p:nvSpPr>
          <p:cNvPr id="22577" name="TextBox 8"/>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9.1.3.1</a:t>
            </a:r>
            <a:endParaRPr lang="en-CA" altLang="en-US" dirty="0"/>
          </a:p>
        </p:txBody>
      </p:sp>
    </p:spTree>
    <p:extLst>
      <p:ext uri="{BB962C8B-B14F-4D97-AF65-F5344CB8AC3E}">
        <p14:creationId xmlns:p14="http://schemas.microsoft.com/office/powerpoint/2010/main" val="29823796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altLang="en-US" dirty="0" smtClean="0">
                <a:latin typeface="Arial" charset="0"/>
                <a:cs typeface="Arial" charset="0"/>
              </a:rPr>
              <a:t>The hashing problem</a:t>
            </a:r>
          </a:p>
        </p:txBody>
      </p:sp>
      <p:sp>
        <p:nvSpPr>
          <p:cNvPr id="24579"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The process of mapping </a:t>
            </a:r>
            <a:r>
              <a:rPr lang="en-US" altLang="en-US" sz="2000" dirty="0" smtClean="0"/>
              <a:t>an object or a </a:t>
            </a:r>
            <a:r>
              <a:rPr lang="en-US" altLang="en-US" sz="2000" dirty="0"/>
              <a:t>number onto </a:t>
            </a:r>
            <a:r>
              <a:rPr lang="en-US" altLang="en-US" sz="2000" dirty="0" smtClean="0"/>
              <a:t>an integer in a given range is </a:t>
            </a:r>
            <a:r>
              <a:rPr lang="en-US" altLang="en-US" sz="2000" dirty="0"/>
              <a:t>called </a:t>
            </a:r>
            <a:r>
              <a:rPr lang="en-US" altLang="en-US" sz="2000" i="1" dirty="0"/>
              <a:t>hashing</a:t>
            </a:r>
          </a:p>
          <a:p>
            <a:pPr eaLnBrk="1" hangingPunct="1">
              <a:spcBef>
                <a:spcPct val="20000"/>
              </a:spcBef>
            </a:pPr>
            <a:endParaRPr lang="en-US" altLang="en-US" sz="2000" dirty="0"/>
          </a:p>
          <a:p>
            <a:pPr eaLnBrk="1" hangingPunct="1">
              <a:spcBef>
                <a:spcPct val="20000"/>
              </a:spcBef>
            </a:pPr>
            <a:r>
              <a:rPr lang="en-US" altLang="en-US" sz="2000" dirty="0"/>
              <a:t>	</a:t>
            </a:r>
            <a:r>
              <a:rPr lang="en-US" altLang="en-US" sz="2000" dirty="0" smtClean="0"/>
              <a:t>Problem:  multiple </a:t>
            </a:r>
            <a:r>
              <a:rPr lang="en-US" altLang="en-US" sz="2000" dirty="0"/>
              <a:t>objects may hash to the same value</a:t>
            </a:r>
          </a:p>
          <a:p>
            <a:pPr lvl="1" eaLnBrk="1" hangingPunct="1">
              <a:spcBef>
                <a:spcPct val="20000"/>
              </a:spcBef>
              <a:buFontTx/>
              <a:buChar char="–"/>
            </a:pPr>
            <a:r>
              <a:rPr lang="en-US" altLang="en-US" sz="2000" dirty="0" smtClean="0"/>
              <a:t>Such an event is termed a </a:t>
            </a:r>
            <a:r>
              <a:rPr lang="en-US" altLang="en-US" sz="2000" i="1" dirty="0"/>
              <a:t>collision</a:t>
            </a:r>
          </a:p>
          <a:p>
            <a:pPr eaLnBrk="1" hangingPunct="1">
              <a:spcBef>
                <a:spcPct val="20000"/>
              </a:spcBef>
            </a:pPr>
            <a:endParaRPr lang="en-US" altLang="en-US" sz="2000" dirty="0"/>
          </a:p>
          <a:p>
            <a:pPr eaLnBrk="1" hangingPunct="1">
              <a:spcBef>
                <a:spcPct val="20000"/>
              </a:spcBef>
            </a:pPr>
            <a:r>
              <a:rPr lang="en-US" altLang="en-US" sz="2000" dirty="0"/>
              <a:t>	Hash tables use a hash function together with a mechanism for dealing with collisions</a:t>
            </a:r>
          </a:p>
        </p:txBody>
      </p:sp>
      <p:sp>
        <p:nvSpPr>
          <p:cNvPr id="24580" name="TextBox 3"/>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9.1.3.1</a:t>
            </a:r>
            <a:endParaRPr lang="en-CA" altLang="en-US" dirty="0"/>
          </a:p>
        </p:txBody>
      </p:sp>
    </p:spTree>
    <p:extLst>
      <p:ext uri="{BB962C8B-B14F-4D97-AF65-F5344CB8AC3E}">
        <p14:creationId xmlns:p14="http://schemas.microsoft.com/office/powerpoint/2010/main" val="26502084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altLang="en-US" smtClean="0">
                <a:latin typeface="Arial" charset="0"/>
                <a:cs typeface="Arial" charset="0"/>
              </a:rPr>
              <a:t>IP Addresses</a:t>
            </a:r>
          </a:p>
        </p:txBody>
      </p:sp>
      <p:sp>
        <p:nvSpPr>
          <p:cNvPr id="25603" name="Rectangle 3"/>
          <p:cNvSpPr>
            <a:spLocks noChangeArrowheads="1"/>
          </p:cNvSpPr>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20000"/>
              </a:spcBef>
            </a:pPr>
            <a:r>
              <a:rPr lang="en-US" altLang="en-US" sz="2000" dirty="0"/>
              <a:t>	</a:t>
            </a:r>
            <a:r>
              <a:rPr lang="en-US" altLang="en-US" sz="2000" dirty="0" smtClean="0"/>
              <a:t>Going back to the problem with IP addresses	</a:t>
            </a:r>
          </a:p>
          <a:p>
            <a:pPr lvl="1" eaLnBrk="1" hangingPunct="1">
              <a:spcBef>
                <a:spcPct val="20000"/>
              </a:spcBef>
              <a:buFontTx/>
              <a:buChar char="–"/>
            </a:pPr>
            <a:r>
              <a:rPr lang="en-US" altLang="en-US" dirty="0" smtClean="0"/>
              <a:t>We need a hash function to map an IP address to a smaller range</a:t>
            </a:r>
          </a:p>
          <a:p>
            <a:pPr lvl="1" eaLnBrk="1" hangingPunct="1">
              <a:spcBef>
                <a:spcPct val="20000"/>
              </a:spcBef>
              <a:buFontTx/>
              <a:buChar char="–"/>
            </a:pPr>
            <a:r>
              <a:rPr lang="en-US" altLang="en-US" dirty="0" smtClean="0"/>
              <a:t>We need a hash function to map a domain name to a smaller range</a:t>
            </a:r>
          </a:p>
          <a:p>
            <a:pPr lvl="1" eaLnBrk="1" hangingPunct="1">
              <a:spcBef>
                <a:spcPct val="20000"/>
              </a:spcBef>
              <a:buFontTx/>
              <a:buChar char="–"/>
            </a:pPr>
            <a:endParaRPr lang="en-US" altLang="en-US" dirty="0">
              <a:latin typeface="Times New Roman" panose="02020603050405020304" pitchFamily="18" charset="0"/>
              <a:cs typeface="Times New Roman" panose="02020603050405020304" pitchFamily="18" charset="0"/>
            </a:endParaRPr>
          </a:p>
          <a:p>
            <a:pPr eaLnBrk="1" hangingPunct="1">
              <a:spcBef>
                <a:spcPct val="20000"/>
              </a:spcBef>
            </a:pPr>
            <a:r>
              <a:rPr lang="en-US" altLang="en-US" sz="2000" dirty="0"/>
              <a:t>	</a:t>
            </a:r>
            <a:r>
              <a:rPr lang="en-US" altLang="en-US" sz="2000" dirty="0" smtClean="0"/>
              <a:t>Mapping </a:t>
            </a:r>
            <a:r>
              <a:rPr lang="en-US" altLang="en-US" sz="2000" dirty="0" smtClean="0">
                <a:latin typeface="Consolas" panose="020B0609020204030204" pitchFamily="49" charset="0"/>
                <a:cs typeface="Consolas" panose="020B0609020204030204" pitchFamily="49" charset="0"/>
              </a:rPr>
              <a:t>129.97.10.179</a:t>
            </a:r>
            <a:r>
              <a:rPr lang="en-US" altLang="en-US" dirty="0" smtClean="0"/>
              <a:t> onto a smaller range may seem easier, but</a:t>
            </a:r>
            <a:br>
              <a:rPr lang="en-US" altLang="en-US" dirty="0" smtClean="0"/>
            </a:br>
            <a:r>
              <a:rPr lang="en-US" altLang="en-US" dirty="0" smtClean="0"/>
              <a:t>a mechanism for mapping churchill.uwaterloo.ca onto a small range of integers may be more interesting</a:t>
            </a:r>
            <a:endParaRPr lang="en-US" altLang="en-US" dirty="0" smtClean="0">
              <a:latin typeface="Times New Roman" panose="02020603050405020304" pitchFamily="18" charset="0"/>
              <a:cs typeface="Times New Roman" panose="02020603050405020304" pitchFamily="18" charset="0"/>
            </a:endParaRPr>
          </a:p>
        </p:txBody>
      </p:sp>
      <p:sp>
        <p:nvSpPr>
          <p:cNvPr id="25604" name="TextBox 3"/>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9.1.3.1</a:t>
            </a:r>
            <a:endParaRPr lang="en-CA" altLang="en-US" dirty="0"/>
          </a:p>
        </p:txBody>
      </p:sp>
    </p:spTree>
    <p:extLst>
      <p:ext uri="{BB962C8B-B14F-4D97-AF65-F5344CB8AC3E}">
        <p14:creationId xmlns:p14="http://schemas.microsoft.com/office/powerpoint/2010/main" val="38971450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altLang="en-US" smtClean="0">
                <a:latin typeface="Arial" charset="0"/>
                <a:cs typeface="Arial" charset="0"/>
              </a:rPr>
              <a:t>Outline</a:t>
            </a:r>
          </a:p>
        </p:txBody>
      </p:sp>
      <p:sp>
        <p:nvSpPr>
          <p:cNvPr id="5123" name="Rectangle 3"/>
          <p:cNvSpPr>
            <a:spLocks noGrp="1" noChangeArrowheads="1"/>
          </p:cNvSpPr>
          <p:nvPr>
            <p:ph type="body" idx="1"/>
          </p:nvPr>
        </p:nvSpPr>
        <p:spPr/>
        <p:txBody>
          <a:bodyPr/>
          <a:lstStyle/>
          <a:p>
            <a:pPr eaLnBrk="1" hangingPunct="1">
              <a:buFont typeface="Arial" charset="0"/>
              <a:buNone/>
            </a:pPr>
            <a:r>
              <a:rPr lang="en-US" altLang="en-US" smtClean="0">
                <a:latin typeface="Arial" charset="0"/>
                <a:cs typeface="Arial" charset="0"/>
              </a:rPr>
              <a:t>	Discuss storing unrelated/unordered data</a:t>
            </a:r>
          </a:p>
          <a:p>
            <a:pPr lvl="1" eaLnBrk="1" hangingPunct="1"/>
            <a:r>
              <a:rPr lang="en-US" altLang="en-US" smtClean="0">
                <a:latin typeface="Arial" charset="0"/>
                <a:cs typeface="Arial" charset="0"/>
              </a:rPr>
              <a:t>IP addresses and domain names</a:t>
            </a:r>
          </a:p>
          <a:p>
            <a:pPr eaLnBrk="1" hangingPunct="1">
              <a:buFont typeface="Arial" charset="0"/>
              <a:buNone/>
            </a:pPr>
            <a:endParaRPr lang="en-US" altLang="en-US" smtClean="0">
              <a:latin typeface="Arial" charset="0"/>
              <a:cs typeface="Arial" charset="0"/>
            </a:endParaRPr>
          </a:p>
          <a:p>
            <a:pPr eaLnBrk="1" hangingPunct="1">
              <a:buFont typeface="Arial" charset="0"/>
              <a:buNone/>
            </a:pPr>
            <a:r>
              <a:rPr lang="en-US" altLang="en-US" smtClean="0">
                <a:latin typeface="Arial" charset="0"/>
                <a:cs typeface="Arial" charset="0"/>
              </a:rPr>
              <a:t>	Consider conversions between these two forms</a:t>
            </a:r>
          </a:p>
          <a:p>
            <a:pPr eaLnBrk="1" hangingPunct="1">
              <a:buFont typeface="Arial" charset="0"/>
              <a:buNone/>
            </a:pPr>
            <a:endParaRPr lang="en-US" altLang="en-US" smtClean="0">
              <a:latin typeface="Arial" charset="0"/>
              <a:cs typeface="Arial" charset="0"/>
            </a:endParaRPr>
          </a:p>
          <a:p>
            <a:pPr eaLnBrk="1" hangingPunct="1">
              <a:buFont typeface="Arial" charset="0"/>
              <a:buNone/>
            </a:pPr>
            <a:r>
              <a:rPr lang="en-US" altLang="en-US" smtClean="0">
                <a:latin typeface="Arial" charset="0"/>
                <a:cs typeface="Arial" charset="0"/>
              </a:rPr>
              <a:t>	Introduce the idea of hashing:</a:t>
            </a:r>
          </a:p>
          <a:p>
            <a:pPr lvl="1" eaLnBrk="1" hangingPunct="1"/>
            <a:r>
              <a:rPr lang="en-US" altLang="en-US" smtClean="0">
                <a:latin typeface="Arial" charset="0"/>
                <a:cs typeface="Arial" charset="0"/>
              </a:rPr>
              <a:t>Reducing </a:t>
            </a:r>
            <a:r>
              <a:rPr lang="en-US" altLang="en-US" b="1" smtClean="0">
                <a:latin typeface="Times New Roman" pitchFamily="18" charset="0"/>
                <a:cs typeface="Arial" charset="0"/>
              </a:rPr>
              <a:t>O</a:t>
            </a:r>
            <a:r>
              <a:rPr lang="en-US" altLang="en-US" smtClean="0">
                <a:latin typeface="Times New Roman" pitchFamily="18" charset="0"/>
                <a:cs typeface="Arial" charset="0"/>
              </a:rPr>
              <a:t>(ln(</a:t>
            </a:r>
            <a:r>
              <a:rPr lang="en-US" altLang="en-US" i="1" smtClean="0">
                <a:latin typeface="Times New Roman" pitchFamily="18" charset="0"/>
                <a:cs typeface="Arial" charset="0"/>
              </a:rPr>
              <a:t>n</a:t>
            </a:r>
            <a:r>
              <a:rPr lang="en-US" altLang="en-US" smtClean="0">
                <a:latin typeface="Times New Roman" pitchFamily="18" charset="0"/>
                <a:cs typeface="Arial" charset="0"/>
              </a:rPr>
              <a:t>))</a:t>
            </a:r>
            <a:r>
              <a:rPr lang="en-US" altLang="en-US" smtClean="0">
                <a:latin typeface="Arial" charset="0"/>
                <a:cs typeface="Arial" charset="0"/>
              </a:rPr>
              <a:t> operations to </a:t>
            </a:r>
            <a:r>
              <a:rPr lang="en-US" altLang="en-US" b="1" smtClean="0">
                <a:latin typeface="Times New Roman" pitchFamily="18" charset="0"/>
                <a:cs typeface="Arial" charset="0"/>
              </a:rPr>
              <a:t>O</a:t>
            </a:r>
            <a:r>
              <a:rPr lang="en-US" altLang="en-US" smtClean="0">
                <a:latin typeface="Times New Roman" pitchFamily="18" charset="0"/>
                <a:cs typeface="Arial" charset="0"/>
              </a:rPr>
              <a:t>(1)</a:t>
            </a:r>
            <a:endParaRPr lang="en-US" altLang="en-US" smtClean="0">
              <a:latin typeface="Arial" charset="0"/>
              <a:cs typeface="Arial" charset="0"/>
            </a:endParaRPr>
          </a:p>
          <a:p>
            <a:pPr eaLnBrk="1" hangingPunct="1">
              <a:buFont typeface="Arial" charset="0"/>
              <a:buNone/>
            </a:pPr>
            <a:endParaRPr lang="en-US" altLang="en-US" smtClean="0">
              <a:latin typeface="Arial" charset="0"/>
              <a:cs typeface="Arial" charset="0"/>
            </a:endParaRPr>
          </a:p>
          <a:p>
            <a:pPr eaLnBrk="1" hangingPunct="1">
              <a:buFont typeface="Arial" charset="0"/>
              <a:buNone/>
            </a:pPr>
            <a:r>
              <a:rPr lang="en-US" altLang="en-US" smtClean="0">
                <a:latin typeface="Arial" charset="0"/>
                <a:cs typeface="Arial" charset="0"/>
              </a:rPr>
              <a:t>	Consider some of the weaknesses </a:t>
            </a:r>
          </a:p>
        </p:txBody>
      </p:sp>
      <p:sp>
        <p:nvSpPr>
          <p:cNvPr id="5124" name="TextBox 3"/>
          <p:cNvSpPr txBox="1">
            <a:spLocks noChangeArrowheads="1"/>
          </p:cNvSpPr>
          <p:nvPr/>
        </p:nvSpPr>
        <p:spPr bwMode="auto">
          <a:xfrm>
            <a:off x="179388" y="682849"/>
            <a:ext cx="5048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a:t>
            </a:r>
            <a:endParaRPr lang="en-CA" altLang="en-US" dirty="0"/>
          </a:p>
        </p:txBody>
      </p:sp>
    </p:spTree>
    <p:extLst>
      <p:ext uri="{BB962C8B-B14F-4D97-AF65-F5344CB8AC3E}">
        <p14:creationId xmlns:p14="http://schemas.microsoft.com/office/powerpoint/2010/main" val="12379304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en-US" dirty="0" smtClean="0">
                <a:latin typeface="Arial" charset="0"/>
                <a:cs typeface="Arial" charset="0"/>
              </a:rPr>
              <a:t>The hash process</a:t>
            </a:r>
          </a:p>
        </p:txBody>
      </p:sp>
      <p:sp>
        <p:nvSpPr>
          <p:cNvPr id="29699" name="Rectangle 3"/>
          <p:cNvSpPr>
            <a:spLocks noGrp="1" noChangeArrowheads="1"/>
          </p:cNvSpPr>
          <p:nvPr>
            <p:ph type="body" idx="1"/>
          </p:nvPr>
        </p:nvSpPr>
        <p:spPr/>
        <p:txBody>
          <a:bodyPr/>
          <a:lstStyle/>
          <a:p>
            <a:pPr eaLnBrk="1" hangingPunct="1">
              <a:buFont typeface="Arial" charset="0"/>
              <a:buNone/>
            </a:pPr>
            <a:r>
              <a:rPr lang="en-US" altLang="en-US" dirty="0" smtClean="0">
                <a:latin typeface="Arial" charset="0"/>
                <a:cs typeface="Arial" charset="0"/>
              </a:rPr>
              <a:t>	We will break the process into</a:t>
            </a:r>
            <a:br>
              <a:rPr lang="en-US" altLang="en-US" dirty="0" smtClean="0">
                <a:latin typeface="Arial" charset="0"/>
                <a:cs typeface="Arial" charset="0"/>
              </a:rPr>
            </a:br>
            <a:r>
              <a:rPr lang="en-US" altLang="en-US" dirty="0" smtClean="0">
                <a:latin typeface="Arial" charset="0"/>
                <a:cs typeface="Arial" charset="0"/>
              </a:rPr>
              <a:t>three </a:t>
            </a:r>
            <a:r>
              <a:rPr lang="en-US" altLang="en-US" b="1" dirty="0" smtClean="0">
                <a:latin typeface="Arial" charset="0"/>
                <a:cs typeface="Arial" charset="0"/>
              </a:rPr>
              <a:t>independent </a:t>
            </a:r>
            <a:r>
              <a:rPr lang="en-US" altLang="en-US" dirty="0" smtClean="0">
                <a:latin typeface="Arial" charset="0"/>
                <a:cs typeface="Arial" charset="0"/>
              </a:rPr>
              <a:t>steps:</a:t>
            </a:r>
          </a:p>
          <a:p>
            <a:pPr lvl="1" eaLnBrk="1" hangingPunct="1"/>
            <a:r>
              <a:rPr lang="en-US" altLang="en-US" dirty="0" smtClean="0">
                <a:latin typeface="Arial" charset="0"/>
                <a:cs typeface="Arial" charset="0"/>
              </a:rPr>
              <a:t>We will try to get each of</a:t>
            </a:r>
            <a:br>
              <a:rPr lang="en-US" altLang="en-US" dirty="0" smtClean="0">
                <a:latin typeface="Arial" charset="0"/>
                <a:cs typeface="Arial" charset="0"/>
              </a:rPr>
            </a:br>
            <a:r>
              <a:rPr lang="en-US" altLang="en-US" dirty="0" smtClean="0">
                <a:latin typeface="Arial" charset="0"/>
                <a:cs typeface="Arial" charset="0"/>
              </a:rPr>
              <a:t>these down to </a:t>
            </a:r>
            <a:r>
              <a:rPr lang="en-US" altLang="en-US" dirty="0" smtClean="0">
                <a:latin typeface="Symbol" panose="05050102010706020507" pitchFamily="18" charset="2"/>
                <a:cs typeface="Times New Roman" panose="02020603050405020304" pitchFamily="18" charset="0"/>
              </a:rPr>
              <a:t>Q</a:t>
            </a:r>
            <a:r>
              <a:rPr lang="en-US" altLang="en-US" dirty="0" smtClean="0">
                <a:latin typeface="Times New Roman" panose="02020603050405020304" pitchFamily="18" charset="0"/>
                <a:cs typeface="Times New Roman" panose="02020603050405020304" pitchFamily="18" charset="0"/>
              </a:rPr>
              <a:t>(1)</a:t>
            </a:r>
          </a:p>
          <a:p>
            <a:pPr eaLnBrk="1" hangingPunct="1">
              <a:buFontTx/>
              <a:buNone/>
            </a:pPr>
            <a:endParaRPr lang="en-US" altLang="en-US" dirty="0" smtClean="0">
              <a:latin typeface="Arial" charset="0"/>
              <a:cs typeface="Arial" charset="0"/>
            </a:endParaRPr>
          </a:p>
        </p:txBody>
      </p:sp>
      <p:sp>
        <p:nvSpPr>
          <p:cNvPr id="29700" name="Text Box 4"/>
          <p:cNvSpPr txBox="1">
            <a:spLocks noChangeArrowheads="1"/>
          </p:cNvSpPr>
          <p:nvPr/>
        </p:nvSpPr>
        <p:spPr bwMode="auto">
          <a:xfrm>
            <a:off x="4379491" y="1268760"/>
            <a:ext cx="1065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400"/>
              <a:t>Object</a:t>
            </a:r>
          </a:p>
        </p:txBody>
      </p:sp>
      <p:sp>
        <p:nvSpPr>
          <p:cNvPr id="365573" name="Text Box 5"/>
          <p:cNvSpPr txBox="1">
            <a:spLocks noChangeArrowheads="1"/>
          </p:cNvSpPr>
          <p:nvPr/>
        </p:nvSpPr>
        <p:spPr bwMode="auto">
          <a:xfrm>
            <a:off x="3934991" y="2449860"/>
            <a:ext cx="19653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en-US" sz="2400" dirty="0">
                <a:solidFill>
                  <a:srgbClr val="FF0000"/>
                </a:solidFill>
              </a:rPr>
              <a:t>32-bit integer</a:t>
            </a:r>
          </a:p>
        </p:txBody>
      </p:sp>
      <p:sp>
        <p:nvSpPr>
          <p:cNvPr id="365577" name="Text Box 9"/>
          <p:cNvSpPr txBox="1">
            <a:spLocks noChangeArrowheads="1"/>
          </p:cNvSpPr>
          <p:nvPr/>
        </p:nvSpPr>
        <p:spPr bwMode="auto">
          <a:xfrm>
            <a:off x="2915816" y="3602385"/>
            <a:ext cx="399573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en-US" sz="2400" dirty="0">
                <a:solidFill>
                  <a:srgbClr val="00B0F0"/>
                </a:solidFill>
              </a:rPr>
              <a:t>Map to an index </a:t>
            </a:r>
            <a:r>
              <a:rPr lang="en-US" altLang="en-US" sz="2400" dirty="0">
                <a:solidFill>
                  <a:srgbClr val="00B0F0"/>
                </a:solidFill>
                <a:latin typeface="Times New Roman" pitchFamily="18" charset="0"/>
                <a:cs typeface="Times New Roman" pitchFamily="18" charset="0"/>
              </a:rPr>
              <a:t>0, ..., </a:t>
            </a:r>
            <a:r>
              <a:rPr lang="en-US" altLang="en-US" sz="2400" i="1" dirty="0">
                <a:solidFill>
                  <a:srgbClr val="00B0F0"/>
                </a:solidFill>
                <a:latin typeface="Times New Roman" pitchFamily="18" charset="0"/>
                <a:cs typeface="Times New Roman" pitchFamily="18" charset="0"/>
              </a:rPr>
              <a:t>M</a:t>
            </a:r>
            <a:r>
              <a:rPr lang="en-US" altLang="en-US" sz="2400" dirty="0">
                <a:solidFill>
                  <a:srgbClr val="00B0F0"/>
                </a:solidFill>
                <a:latin typeface="Times New Roman" pitchFamily="18" charset="0"/>
                <a:cs typeface="Times New Roman" pitchFamily="18" charset="0"/>
              </a:rPr>
              <a:t> – 1</a:t>
            </a:r>
          </a:p>
        </p:txBody>
      </p:sp>
      <p:sp>
        <p:nvSpPr>
          <p:cNvPr id="365578" name="Text Box 10"/>
          <p:cNvSpPr txBox="1">
            <a:spLocks noChangeArrowheads="1"/>
          </p:cNvSpPr>
          <p:nvPr/>
        </p:nvSpPr>
        <p:spPr bwMode="auto">
          <a:xfrm>
            <a:off x="3512716" y="4754910"/>
            <a:ext cx="27638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en-US" sz="2400" dirty="0">
                <a:solidFill>
                  <a:srgbClr val="7030A0"/>
                </a:solidFill>
              </a:rPr>
              <a:t>Deal with collisions</a:t>
            </a:r>
          </a:p>
        </p:txBody>
      </p:sp>
      <p:sp>
        <p:nvSpPr>
          <p:cNvPr id="365579" name="Line 11"/>
          <p:cNvSpPr>
            <a:spLocks noChangeShapeType="1"/>
          </p:cNvSpPr>
          <p:nvPr/>
        </p:nvSpPr>
        <p:spPr bwMode="auto">
          <a:xfrm>
            <a:off x="4868441" y="1754535"/>
            <a:ext cx="0" cy="720725"/>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365580" name="Line 12"/>
          <p:cNvSpPr>
            <a:spLocks noChangeShapeType="1"/>
          </p:cNvSpPr>
          <p:nvPr/>
        </p:nvSpPr>
        <p:spPr bwMode="auto">
          <a:xfrm>
            <a:off x="4868441" y="2907060"/>
            <a:ext cx="0" cy="720725"/>
          </a:xfrm>
          <a:prstGeom prst="line">
            <a:avLst/>
          </a:prstGeom>
          <a:noFill/>
          <a:ln w="28575">
            <a:solidFill>
              <a:srgbClr val="00B0F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365581" name="Line 13"/>
          <p:cNvSpPr>
            <a:spLocks noChangeShapeType="1"/>
          </p:cNvSpPr>
          <p:nvPr/>
        </p:nvSpPr>
        <p:spPr bwMode="auto">
          <a:xfrm>
            <a:off x="4868441" y="4059585"/>
            <a:ext cx="0" cy="720725"/>
          </a:xfrm>
          <a:prstGeom prst="line">
            <a:avLst/>
          </a:prstGeom>
          <a:noFill/>
          <a:ln w="28575">
            <a:solidFill>
              <a:srgbClr val="7030A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365582" name="Text Box 14"/>
          <p:cNvSpPr txBox="1">
            <a:spLocks noChangeArrowheads="1"/>
          </p:cNvSpPr>
          <p:nvPr/>
        </p:nvSpPr>
        <p:spPr bwMode="auto">
          <a:xfrm>
            <a:off x="5295816" y="1894684"/>
            <a:ext cx="22574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dirty="0">
                <a:solidFill>
                  <a:srgbClr val="FF0000"/>
                </a:solidFill>
              </a:rPr>
              <a:t>Techniques vary...</a:t>
            </a:r>
          </a:p>
        </p:txBody>
      </p:sp>
      <p:sp>
        <p:nvSpPr>
          <p:cNvPr id="365584" name="Text Box 16"/>
          <p:cNvSpPr txBox="1">
            <a:spLocks noChangeArrowheads="1"/>
          </p:cNvSpPr>
          <p:nvPr/>
        </p:nvSpPr>
        <p:spPr bwMode="auto">
          <a:xfrm>
            <a:off x="5444703" y="2926110"/>
            <a:ext cx="286861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dirty="0">
                <a:solidFill>
                  <a:srgbClr val="00B0F0"/>
                </a:solidFill>
              </a:rPr>
              <a:t>Modulus, mid-square,</a:t>
            </a:r>
            <a:br>
              <a:rPr lang="en-US" altLang="en-US" sz="2000" dirty="0">
                <a:solidFill>
                  <a:srgbClr val="00B0F0"/>
                </a:solidFill>
              </a:rPr>
            </a:br>
            <a:r>
              <a:rPr lang="en-US" altLang="en-US" sz="2000" dirty="0">
                <a:solidFill>
                  <a:srgbClr val="00B0F0"/>
                </a:solidFill>
              </a:rPr>
              <a:t>multiplicative, Fibonacci</a:t>
            </a:r>
          </a:p>
        </p:txBody>
      </p:sp>
      <p:sp>
        <p:nvSpPr>
          <p:cNvPr id="365585" name="Text Box 17"/>
          <p:cNvSpPr txBox="1">
            <a:spLocks noChangeArrowheads="1"/>
          </p:cNvSpPr>
          <p:nvPr/>
        </p:nvSpPr>
        <p:spPr bwMode="auto">
          <a:xfrm>
            <a:off x="6500341" y="4798169"/>
            <a:ext cx="250031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a:solidFill>
                  <a:srgbClr val="7030A0"/>
                </a:solidFill>
              </a:rPr>
              <a:t>Chained hash tables</a:t>
            </a:r>
          </a:p>
          <a:p>
            <a:pPr eaLnBrk="1" hangingPunct="1"/>
            <a:r>
              <a:rPr lang="en-US" altLang="en-US" sz="2000">
                <a:solidFill>
                  <a:srgbClr val="7030A0"/>
                </a:solidFill>
              </a:rPr>
              <a:t>Open addressing</a:t>
            </a:r>
          </a:p>
        </p:txBody>
      </p:sp>
      <p:sp>
        <p:nvSpPr>
          <p:cNvPr id="365586" name="Text Box 18"/>
          <p:cNvSpPr txBox="1">
            <a:spLocks noChangeArrowheads="1"/>
          </p:cNvSpPr>
          <p:nvPr/>
        </p:nvSpPr>
        <p:spPr bwMode="auto">
          <a:xfrm>
            <a:off x="4438149" y="5653697"/>
            <a:ext cx="222208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en-US" sz="2000" dirty="0">
                <a:solidFill>
                  <a:srgbClr val="7030A0"/>
                </a:solidFill>
              </a:rPr>
              <a:t>Linear </a:t>
            </a:r>
            <a:r>
              <a:rPr lang="en-US" altLang="en-US" sz="2000" dirty="0" smtClean="0">
                <a:solidFill>
                  <a:srgbClr val="7030A0"/>
                </a:solidFill>
              </a:rPr>
              <a:t>probing</a:t>
            </a:r>
            <a:endParaRPr lang="en-US" altLang="en-US" sz="2000" dirty="0">
              <a:solidFill>
                <a:srgbClr val="7030A0"/>
              </a:solidFill>
            </a:endParaRPr>
          </a:p>
          <a:p>
            <a:pPr eaLnBrk="1" hangingPunct="1"/>
            <a:r>
              <a:rPr lang="en-US" altLang="en-US" sz="2000" dirty="0" smtClean="0">
                <a:solidFill>
                  <a:srgbClr val="7030A0"/>
                </a:solidFill>
              </a:rPr>
              <a:t>Quadratic probing</a:t>
            </a:r>
          </a:p>
          <a:p>
            <a:pPr eaLnBrk="1" hangingPunct="1"/>
            <a:r>
              <a:rPr lang="en-US" altLang="en-US" sz="2000" dirty="0" smtClean="0">
                <a:solidFill>
                  <a:srgbClr val="7030A0"/>
                </a:solidFill>
              </a:rPr>
              <a:t>Double hashing</a:t>
            </a:r>
            <a:endParaRPr lang="en-US" altLang="en-US" sz="2000" dirty="0">
              <a:solidFill>
                <a:srgbClr val="7030A0"/>
              </a:solidFill>
            </a:endParaRPr>
          </a:p>
        </p:txBody>
      </p:sp>
      <p:sp>
        <p:nvSpPr>
          <p:cNvPr id="365588" name="Line 20"/>
          <p:cNvSpPr>
            <a:spLocks noChangeShapeType="1"/>
          </p:cNvSpPr>
          <p:nvPr/>
        </p:nvSpPr>
        <p:spPr bwMode="auto">
          <a:xfrm flipH="1">
            <a:off x="6276553" y="5498727"/>
            <a:ext cx="672033" cy="378545"/>
          </a:xfrm>
          <a:prstGeom prst="line">
            <a:avLst/>
          </a:prstGeom>
          <a:noFill/>
          <a:ln w="28575">
            <a:solidFill>
              <a:srgbClr val="7030A0"/>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29713" name="TextBox 16"/>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9.1.4</a:t>
            </a:r>
            <a:endParaRPr lang="en-CA" altLang="en-US" dirty="0"/>
          </a:p>
        </p:txBody>
      </p:sp>
    </p:spTree>
    <p:extLst>
      <p:ext uri="{BB962C8B-B14F-4D97-AF65-F5344CB8AC3E}">
        <p14:creationId xmlns:p14="http://schemas.microsoft.com/office/powerpoint/2010/main" val="12273036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557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557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65582"/>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557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6558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65584"/>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557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6558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5585"/>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6558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655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5573" grpId="0"/>
      <p:bldP spid="365577" grpId="0"/>
      <p:bldP spid="365578" grpId="0"/>
      <p:bldP spid="365579" grpId="0" animBg="1"/>
      <p:bldP spid="365580" grpId="0" animBg="1"/>
      <p:bldP spid="365581" grpId="0" animBg="1"/>
      <p:bldP spid="365582" grpId="0"/>
      <p:bldP spid="365584" grpId="0"/>
      <p:bldP spid="365585" grpId="0"/>
      <p:bldP spid="365586" grpId="0"/>
      <p:bldP spid="36558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altLang="en-US" smtClean="0">
                <a:latin typeface="Arial" charset="0"/>
                <a:cs typeface="Arial" charset="0"/>
              </a:rPr>
              <a:t>Summary</a:t>
            </a:r>
          </a:p>
        </p:txBody>
      </p:sp>
      <p:sp>
        <p:nvSpPr>
          <p:cNvPr id="30723" name="Rectangle 3"/>
          <p:cNvSpPr>
            <a:spLocks noGrp="1" noChangeArrowheads="1"/>
          </p:cNvSpPr>
          <p:nvPr>
            <p:ph type="body" idx="1"/>
          </p:nvPr>
        </p:nvSpPr>
        <p:spPr/>
        <p:txBody>
          <a:bodyPr/>
          <a:lstStyle/>
          <a:p>
            <a:pPr eaLnBrk="1" hangingPunct="1">
              <a:buFont typeface="Arial" charset="0"/>
              <a:buNone/>
            </a:pPr>
            <a:r>
              <a:rPr lang="en-US" altLang="en-US" smtClean="0">
                <a:latin typeface="Arial" charset="0"/>
                <a:cs typeface="Arial" charset="0"/>
              </a:rPr>
              <a:t>	Discuss storing unordered data</a:t>
            </a:r>
          </a:p>
          <a:p>
            <a:pPr eaLnBrk="1" hangingPunct="1">
              <a:buFont typeface="Arial" charset="0"/>
              <a:buNone/>
            </a:pPr>
            <a:endParaRPr lang="en-US" altLang="en-US" smtClean="0">
              <a:latin typeface="Arial" charset="0"/>
              <a:cs typeface="Arial" charset="0"/>
            </a:endParaRPr>
          </a:p>
          <a:p>
            <a:pPr eaLnBrk="1" hangingPunct="1">
              <a:buFont typeface="Arial" charset="0"/>
              <a:buNone/>
            </a:pPr>
            <a:r>
              <a:rPr lang="en-US" altLang="en-US" smtClean="0">
                <a:latin typeface="Arial" charset="0"/>
                <a:cs typeface="Arial" charset="0"/>
              </a:rPr>
              <a:t>	Discuss IP addresses and domain names</a:t>
            </a:r>
          </a:p>
          <a:p>
            <a:pPr eaLnBrk="1" hangingPunct="1">
              <a:buFont typeface="Arial" charset="0"/>
              <a:buNone/>
            </a:pPr>
            <a:endParaRPr lang="en-US" altLang="en-US" smtClean="0">
              <a:latin typeface="Arial" charset="0"/>
              <a:cs typeface="Arial" charset="0"/>
            </a:endParaRPr>
          </a:p>
          <a:p>
            <a:pPr eaLnBrk="1" hangingPunct="1">
              <a:buFont typeface="Arial" charset="0"/>
              <a:buNone/>
            </a:pPr>
            <a:r>
              <a:rPr lang="en-US" altLang="en-US" smtClean="0">
                <a:latin typeface="Arial" charset="0"/>
                <a:cs typeface="Arial" charset="0"/>
              </a:rPr>
              <a:t>	Consider conversions between these two forms</a:t>
            </a:r>
          </a:p>
          <a:p>
            <a:pPr eaLnBrk="1" hangingPunct="1">
              <a:buFont typeface="Arial" charset="0"/>
              <a:buNone/>
            </a:pPr>
            <a:r>
              <a:rPr lang="en-US" altLang="en-US" smtClean="0">
                <a:latin typeface="Arial" charset="0"/>
                <a:cs typeface="Arial" charset="0"/>
              </a:rPr>
              <a:t>	Introduce the idea of using a smaller array</a:t>
            </a:r>
          </a:p>
          <a:p>
            <a:pPr lvl="1" eaLnBrk="1" hangingPunct="1"/>
            <a:r>
              <a:rPr lang="en-US" altLang="en-US" smtClean="0">
                <a:latin typeface="Arial" charset="0"/>
                <a:cs typeface="Arial" charset="0"/>
              </a:rPr>
              <a:t>Converted “large” numbers into valid array indices</a:t>
            </a:r>
          </a:p>
          <a:p>
            <a:pPr lvl="1" eaLnBrk="1" hangingPunct="1"/>
            <a:r>
              <a:rPr lang="en-US" altLang="en-US" smtClean="0">
                <a:latin typeface="Arial" charset="0"/>
                <a:cs typeface="Arial" charset="0"/>
              </a:rPr>
              <a:t>Reduces </a:t>
            </a:r>
            <a:r>
              <a:rPr lang="en-US" altLang="en-US" b="1" smtClean="0">
                <a:latin typeface="Times New Roman" pitchFamily="18" charset="0"/>
                <a:cs typeface="Arial" charset="0"/>
              </a:rPr>
              <a:t>O</a:t>
            </a:r>
            <a:r>
              <a:rPr lang="en-US" altLang="en-US" smtClean="0">
                <a:latin typeface="Times New Roman" pitchFamily="18" charset="0"/>
                <a:cs typeface="Arial" charset="0"/>
              </a:rPr>
              <a:t>(ln(</a:t>
            </a:r>
            <a:r>
              <a:rPr lang="en-US" altLang="en-US" i="1" smtClean="0">
                <a:latin typeface="Times New Roman" pitchFamily="18" charset="0"/>
                <a:cs typeface="Arial" charset="0"/>
              </a:rPr>
              <a:t>n</a:t>
            </a:r>
            <a:r>
              <a:rPr lang="en-US" altLang="en-US" smtClean="0">
                <a:latin typeface="Times New Roman" pitchFamily="18" charset="0"/>
                <a:cs typeface="Arial" charset="0"/>
              </a:rPr>
              <a:t>))</a:t>
            </a:r>
            <a:r>
              <a:rPr lang="en-US" altLang="en-US" smtClean="0">
                <a:latin typeface="Arial" charset="0"/>
                <a:cs typeface="Arial" charset="0"/>
              </a:rPr>
              <a:t> in arrays and AVL trees to to </a:t>
            </a:r>
            <a:r>
              <a:rPr lang="en-US" altLang="en-US" b="1" smtClean="0">
                <a:latin typeface="Times New Roman" pitchFamily="18" charset="0"/>
                <a:cs typeface="Arial" charset="0"/>
              </a:rPr>
              <a:t>O</a:t>
            </a:r>
            <a:r>
              <a:rPr lang="en-US" altLang="en-US" smtClean="0">
                <a:latin typeface="Times New Roman" pitchFamily="18" charset="0"/>
                <a:cs typeface="Arial" charset="0"/>
              </a:rPr>
              <a:t>(1)</a:t>
            </a:r>
            <a:endParaRPr lang="en-US" altLang="en-US" smtClean="0">
              <a:latin typeface="Arial" charset="0"/>
              <a:cs typeface="Arial" charset="0"/>
            </a:endParaRPr>
          </a:p>
          <a:p>
            <a:pPr eaLnBrk="1" hangingPunct="1">
              <a:buFont typeface="Arial" charset="0"/>
              <a:buNone/>
            </a:pPr>
            <a:endParaRPr lang="en-US" altLang="en-US" smtClean="0">
              <a:latin typeface="Arial" charset="0"/>
              <a:cs typeface="Arial" charset="0"/>
            </a:endParaRPr>
          </a:p>
          <a:p>
            <a:pPr eaLnBrk="1" hangingPunct="1">
              <a:buFont typeface="Arial" charset="0"/>
              <a:buNone/>
            </a:pPr>
            <a:r>
              <a:rPr lang="en-US" altLang="en-US" smtClean="0">
                <a:latin typeface="Arial" charset="0"/>
                <a:cs typeface="Arial" charset="0"/>
              </a:rPr>
              <a:t>	Discussed the issues with collisions</a:t>
            </a:r>
          </a:p>
        </p:txBody>
      </p:sp>
    </p:spTree>
    <p:extLst>
      <p:ext uri="{BB962C8B-B14F-4D97-AF65-F5344CB8AC3E}">
        <p14:creationId xmlns:p14="http://schemas.microsoft.com/office/powerpoint/2010/main" val="31736196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None/>
              <a:defRPr/>
            </a:pPr>
            <a:r>
              <a:rPr lang="en-US" sz="1400" dirty="0" smtClean="0">
                <a:latin typeface="Arial" charset="0"/>
                <a:cs typeface="Arial" charset="0"/>
              </a:rPr>
              <a:t>	Wikipedia, </a:t>
            </a:r>
            <a:r>
              <a:rPr lang="en-US" sz="1400" dirty="0">
                <a:latin typeface="Arial" charset="0"/>
                <a:cs typeface="Arial" charset="0"/>
              </a:rPr>
              <a:t>http://</a:t>
            </a:r>
            <a:r>
              <a:rPr lang="en-US" sz="1400" dirty="0" smtClean="0">
                <a:latin typeface="Arial" charset="0"/>
                <a:cs typeface="Arial" charset="0"/>
              </a:rPr>
              <a:t>en.wikipedia.org/wiki/Hash_table</a:t>
            </a:r>
            <a:br>
              <a:rPr lang="en-US" sz="1400" dirty="0" smtClean="0">
                <a:latin typeface="Arial" charset="0"/>
                <a:cs typeface="Arial" charset="0"/>
              </a:rPr>
            </a:br>
            <a:r>
              <a:rPr lang="en-US" sz="1400" dirty="0" smtClean="0">
                <a:latin typeface="Arial" charset="0"/>
                <a:cs typeface="Arial" charset="0"/>
              </a:rPr>
              <a:t>	</a:t>
            </a:r>
          </a:p>
          <a:p>
            <a:pPr marL="533400" indent="-533400">
              <a:buNone/>
            </a:pPr>
            <a:r>
              <a:rPr lang="en-US" altLang="en-US" sz="1400" dirty="0">
                <a:latin typeface="Arial" charset="0"/>
                <a:cs typeface="Arial" charset="0"/>
              </a:rPr>
              <a:t>[1]	</a:t>
            </a:r>
            <a:r>
              <a:rPr lang="en-US" altLang="en-US" sz="1400" dirty="0" err="1">
                <a:latin typeface="Arial" charset="0"/>
                <a:cs typeface="Arial" charset="0"/>
              </a:rPr>
              <a:t>Cormen</a:t>
            </a:r>
            <a:r>
              <a:rPr lang="en-US" altLang="en-US" sz="1400" dirty="0">
                <a:latin typeface="Arial" charset="0"/>
                <a:cs typeface="Arial" charset="0"/>
              </a:rPr>
              <a:t>, </a:t>
            </a:r>
            <a:r>
              <a:rPr lang="en-US" altLang="en-US" sz="1400" dirty="0" err="1">
                <a:latin typeface="Arial" charset="0"/>
                <a:cs typeface="Arial" charset="0"/>
              </a:rPr>
              <a:t>Leiserson</a:t>
            </a:r>
            <a:r>
              <a:rPr lang="en-US" altLang="en-US" sz="1400" dirty="0">
                <a:latin typeface="Arial" charset="0"/>
                <a:cs typeface="Arial" charset="0"/>
              </a:rPr>
              <a:t>, and </a:t>
            </a:r>
            <a:r>
              <a:rPr lang="en-US" altLang="en-US" sz="1400" dirty="0" err="1">
                <a:latin typeface="Arial" charset="0"/>
                <a:cs typeface="Arial" charset="0"/>
              </a:rPr>
              <a:t>Rivest</a:t>
            </a:r>
            <a:r>
              <a:rPr lang="en-US" altLang="en-US" sz="1400" dirty="0">
                <a:latin typeface="Arial" charset="0"/>
                <a:cs typeface="Arial" charset="0"/>
              </a:rPr>
              <a:t>, </a:t>
            </a:r>
            <a:r>
              <a:rPr lang="en-US" altLang="en-US" sz="1400" i="1" dirty="0">
                <a:latin typeface="Arial" charset="0"/>
                <a:cs typeface="Arial" charset="0"/>
              </a:rPr>
              <a:t>Introduction to Algorithms</a:t>
            </a:r>
            <a:r>
              <a:rPr lang="en-US" altLang="en-US" sz="1400" dirty="0">
                <a:latin typeface="Arial" charset="0"/>
                <a:cs typeface="Arial" charset="0"/>
              </a:rPr>
              <a:t>, McGraw Hill, </a:t>
            </a:r>
            <a:r>
              <a:rPr lang="en-US" altLang="en-US" sz="1400" dirty="0" smtClean="0">
                <a:latin typeface="Arial" charset="0"/>
                <a:cs typeface="Arial" charset="0"/>
              </a:rPr>
              <a:t>1990.</a:t>
            </a:r>
          </a:p>
          <a:p>
            <a:pPr marL="533400" indent="-533400">
              <a:buNone/>
            </a:pPr>
            <a:r>
              <a:rPr lang="en-US" altLang="en-US" sz="1400" dirty="0" smtClean="0">
                <a:latin typeface="Arial" charset="0"/>
                <a:cs typeface="Arial" charset="0"/>
              </a:rPr>
              <a:t>[2</a:t>
            </a:r>
            <a:r>
              <a:rPr lang="en-US" altLang="en-US" sz="1400" dirty="0">
                <a:latin typeface="Arial" charset="0"/>
                <a:cs typeface="Arial" charset="0"/>
              </a:rPr>
              <a:t>]	Weiss, Data Structures and Algorithm Analysis in C++, 3</a:t>
            </a:r>
            <a:r>
              <a:rPr lang="en-US" altLang="en-US" sz="1400" baseline="30000" dirty="0">
                <a:latin typeface="Arial" charset="0"/>
                <a:cs typeface="Arial" charset="0"/>
              </a:rPr>
              <a:t>rd</a:t>
            </a:r>
            <a:r>
              <a:rPr lang="en-US" altLang="en-US" sz="1400" dirty="0">
                <a:latin typeface="Arial" charset="0"/>
                <a:cs typeface="Arial" charset="0"/>
              </a:rPr>
              <a:t> Ed., Addison </a:t>
            </a:r>
            <a:r>
              <a:rPr lang="en-US" altLang="en-US" sz="1400" dirty="0" smtClean="0">
                <a:latin typeface="Arial" charset="0"/>
                <a:cs typeface="Arial" charset="0"/>
              </a:rPr>
              <a:t>Wesley.</a:t>
            </a:r>
            <a:endParaRPr lang="en-US" altLang="en-US" sz="1400" dirty="0">
              <a:latin typeface="Arial" charset="0"/>
              <a:cs typeface="Arial" charset="0"/>
            </a:endParaRPr>
          </a:p>
          <a:p>
            <a:pPr marL="533400" indent="-533400">
              <a:buFontTx/>
              <a:buNone/>
              <a:defRPr/>
            </a:pPr>
            <a:endParaRPr lang="en-US" sz="1400" dirty="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r>
              <a:rPr lang="en-CA" altLang="en-US" smtClean="0">
                <a:latin typeface="Arial" charset="0"/>
                <a:cs typeface="Arial" charset="0"/>
              </a:rPr>
              <a:t>Supporting Example</a:t>
            </a:r>
          </a:p>
        </p:txBody>
      </p:sp>
      <p:sp>
        <p:nvSpPr>
          <p:cNvPr id="6147" name="Content Placeholder 2"/>
          <p:cNvSpPr>
            <a:spLocks noGrp="1"/>
          </p:cNvSpPr>
          <p:nvPr>
            <p:ph idx="1"/>
          </p:nvPr>
        </p:nvSpPr>
        <p:spPr/>
        <p:txBody>
          <a:bodyPr/>
          <a:lstStyle/>
          <a:p>
            <a:pPr>
              <a:buFont typeface="Arial" charset="0"/>
              <a:buNone/>
            </a:pPr>
            <a:r>
              <a:rPr lang="en-CA" altLang="en-US" smtClean="0">
                <a:latin typeface="Arial" charset="0"/>
                <a:cs typeface="Arial" charset="0"/>
              </a:rPr>
              <a:t>	Suppose we have a system which is associated with approximately 150 error conditions where</a:t>
            </a:r>
          </a:p>
          <a:p>
            <a:pPr lvl="1"/>
            <a:r>
              <a:rPr lang="en-CA" altLang="en-US" smtClean="0">
                <a:latin typeface="Arial" charset="0"/>
                <a:cs typeface="Arial" charset="0"/>
              </a:rPr>
              <a:t>Each of which is identified by an 8-bit number from 0 to 255, and</a:t>
            </a:r>
          </a:p>
          <a:p>
            <a:pPr lvl="1"/>
            <a:r>
              <a:rPr lang="en-CA" altLang="en-US" smtClean="0">
                <a:latin typeface="Arial" charset="0"/>
                <a:cs typeface="Arial" charset="0"/>
              </a:rPr>
              <a:t>When an identifier is received, a corresponding error-handling function must be called</a:t>
            </a:r>
          </a:p>
          <a:p>
            <a:pPr>
              <a:buFont typeface="Arial" charset="0"/>
              <a:buNone/>
            </a:pPr>
            <a:endParaRPr lang="en-CA" altLang="en-US" smtClean="0">
              <a:latin typeface="Arial" charset="0"/>
              <a:cs typeface="Arial" charset="0"/>
            </a:endParaRPr>
          </a:p>
          <a:p>
            <a:pPr>
              <a:buFont typeface="Arial" charset="0"/>
              <a:buNone/>
            </a:pPr>
            <a:r>
              <a:rPr lang="en-CA" altLang="en-US" smtClean="0">
                <a:latin typeface="Arial" charset="0"/>
                <a:cs typeface="Arial" charset="0"/>
              </a:rPr>
              <a:t>	We could create an array of 150 function pointers and to then call the appropriate function….</a:t>
            </a:r>
          </a:p>
        </p:txBody>
      </p:sp>
      <p:sp>
        <p:nvSpPr>
          <p:cNvPr id="6148"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9.1.1</a:t>
            </a:r>
            <a:endParaRPr lang="en-CA" altLang="en-US" dirty="0"/>
          </a:p>
        </p:txBody>
      </p:sp>
    </p:spTree>
    <p:extLst>
      <p:ext uri="{BB962C8B-B14F-4D97-AF65-F5344CB8AC3E}">
        <p14:creationId xmlns:p14="http://schemas.microsoft.com/office/powerpoint/2010/main" val="2970270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CA" altLang="en-US" smtClean="0">
                <a:latin typeface="Arial" charset="0"/>
                <a:cs typeface="Arial" charset="0"/>
              </a:rPr>
              <a:t>Supporting Example</a:t>
            </a:r>
          </a:p>
        </p:txBody>
      </p:sp>
      <p:sp>
        <p:nvSpPr>
          <p:cNvPr id="7171" name="Content Placeholder 2"/>
          <p:cNvSpPr>
            <a:spLocks noGrp="1"/>
          </p:cNvSpPr>
          <p:nvPr>
            <p:ph idx="1"/>
          </p:nvPr>
        </p:nvSpPr>
        <p:spPr>
          <a:xfrm>
            <a:off x="519113" y="1600200"/>
            <a:ext cx="8229600" cy="4525963"/>
          </a:xfrm>
        </p:spPr>
        <p:txBody>
          <a:bodyPr/>
          <a:lstStyle/>
          <a:p>
            <a:pPr>
              <a:buFont typeface="Arial" charset="0"/>
              <a:buNone/>
            </a:pPr>
            <a:r>
              <a:rPr lang="en-CA" altLang="en-US" sz="1600" dirty="0" smtClean="0">
                <a:latin typeface="Consolas" pitchFamily="49" charset="0"/>
                <a:cs typeface="Consolas" pitchFamily="49" charset="0"/>
              </a:rPr>
              <a:t>#include &lt;</a:t>
            </a:r>
            <a:r>
              <a:rPr lang="en-CA" altLang="en-US" sz="1600" dirty="0" err="1" smtClean="0">
                <a:latin typeface="Consolas" pitchFamily="49" charset="0"/>
                <a:cs typeface="Consolas" pitchFamily="49" charset="0"/>
              </a:rPr>
              <a:t>iostream</a:t>
            </a:r>
            <a:r>
              <a:rPr lang="en-CA" altLang="en-US" sz="1600" dirty="0" smtClean="0">
                <a:latin typeface="Consolas" pitchFamily="49" charset="0"/>
                <a:cs typeface="Consolas" pitchFamily="49" charset="0"/>
              </a:rPr>
              <a:t>&gt;</a:t>
            </a:r>
          </a:p>
          <a:p>
            <a:pPr>
              <a:buFont typeface="Arial" charset="0"/>
              <a:buNone/>
            </a:pPr>
            <a:r>
              <a:rPr lang="en-CA" altLang="en-US" sz="1600" dirty="0" smtClean="0">
                <a:latin typeface="Consolas" pitchFamily="49" charset="0"/>
                <a:cs typeface="Consolas" pitchFamily="49" charset="0"/>
              </a:rPr>
              <a:t> </a:t>
            </a:r>
          </a:p>
          <a:p>
            <a:pPr>
              <a:buFont typeface="Arial" charset="0"/>
              <a:buNone/>
            </a:pPr>
            <a:r>
              <a:rPr lang="en-CA" altLang="en-US" sz="1600" dirty="0" smtClean="0">
                <a:latin typeface="Consolas" pitchFamily="49" charset="0"/>
                <a:cs typeface="Consolas" pitchFamily="49" charset="0"/>
              </a:rPr>
              <a:t>void a() {</a:t>
            </a:r>
          </a:p>
          <a:p>
            <a:pPr>
              <a:buFont typeface="Arial" charset="0"/>
              <a:buNone/>
            </a:pPr>
            <a:r>
              <a:rPr lang="en-CA" altLang="en-US" sz="1600" dirty="0" smtClean="0">
                <a:latin typeface="Consolas" pitchFamily="49" charset="0"/>
                <a:cs typeface="Consolas" pitchFamily="49" charset="0"/>
              </a:rPr>
              <a:t>    </a:t>
            </a:r>
            <a:r>
              <a:rPr lang="en-CA" altLang="en-US" sz="1600" dirty="0" err="1" smtClean="0">
                <a:latin typeface="Consolas" pitchFamily="49" charset="0"/>
                <a:cs typeface="Consolas" pitchFamily="49" charset="0"/>
              </a:rPr>
              <a:t>std</a:t>
            </a:r>
            <a:r>
              <a:rPr lang="en-CA" altLang="en-US" sz="1600" dirty="0" smtClean="0">
                <a:latin typeface="Consolas" pitchFamily="49" charset="0"/>
                <a:cs typeface="Consolas" pitchFamily="49" charset="0"/>
              </a:rPr>
              <a:t>::</a:t>
            </a:r>
            <a:r>
              <a:rPr lang="en-CA" altLang="en-US" sz="1600" dirty="0" err="1" smtClean="0">
                <a:latin typeface="Consolas" pitchFamily="49" charset="0"/>
                <a:cs typeface="Consolas" pitchFamily="49" charset="0"/>
              </a:rPr>
              <a:t>cout</a:t>
            </a:r>
            <a:endParaRPr lang="en-CA" altLang="en-US" sz="1600" dirty="0" smtClean="0">
              <a:latin typeface="Consolas" pitchFamily="49" charset="0"/>
              <a:cs typeface="Consolas" pitchFamily="49" charset="0"/>
            </a:endParaRPr>
          </a:p>
          <a:p>
            <a:pPr>
              <a:buFont typeface="Arial" charset="0"/>
              <a:buNone/>
            </a:pPr>
            <a:r>
              <a:rPr lang="en-CA" altLang="en-US" sz="1600" dirty="0" smtClean="0">
                <a:latin typeface="Consolas" pitchFamily="49" charset="0"/>
                <a:cs typeface="Consolas" pitchFamily="49" charset="0"/>
              </a:rPr>
              <a:t>        &lt;&lt; "Calling 'void a()'" </a:t>
            </a:r>
          </a:p>
          <a:p>
            <a:pPr>
              <a:buFont typeface="Arial" charset="0"/>
              <a:buNone/>
            </a:pPr>
            <a:r>
              <a:rPr lang="en-CA" altLang="en-US" sz="1600" dirty="0" smtClean="0">
                <a:latin typeface="Consolas" pitchFamily="49" charset="0"/>
                <a:cs typeface="Consolas" pitchFamily="49" charset="0"/>
              </a:rPr>
              <a:t>        &lt;&lt; </a:t>
            </a:r>
            <a:r>
              <a:rPr lang="en-CA" altLang="en-US" sz="1600" dirty="0" err="1" smtClean="0">
                <a:latin typeface="Consolas" pitchFamily="49" charset="0"/>
                <a:cs typeface="Consolas" pitchFamily="49" charset="0"/>
              </a:rPr>
              <a:t>std</a:t>
            </a:r>
            <a:r>
              <a:rPr lang="en-CA" altLang="en-US" sz="1600" dirty="0" smtClean="0">
                <a:latin typeface="Consolas" pitchFamily="49" charset="0"/>
                <a:cs typeface="Consolas" pitchFamily="49" charset="0"/>
              </a:rPr>
              <a:t>::</a:t>
            </a:r>
            <a:r>
              <a:rPr lang="en-CA" altLang="en-US" sz="1600" dirty="0" err="1" smtClean="0">
                <a:latin typeface="Consolas" pitchFamily="49" charset="0"/>
                <a:cs typeface="Consolas" pitchFamily="49" charset="0"/>
              </a:rPr>
              <a:t>endl</a:t>
            </a:r>
            <a:r>
              <a:rPr lang="en-CA" altLang="en-US" sz="1600" dirty="0" smtClean="0">
                <a:latin typeface="Consolas" pitchFamily="49" charset="0"/>
                <a:cs typeface="Consolas" pitchFamily="49" charset="0"/>
              </a:rPr>
              <a:t>;</a:t>
            </a:r>
          </a:p>
          <a:p>
            <a:pPr>
              <a:buFont typeface="Arial" charset="0"/>
              <a:buNone/>
            </a:pPr>
            <a:r>
              <a:rPr lang="en-CA" altLang="en-US" sz="1600" dirty="0" smtClean="0">
                <a:latin typeface="Consolas" pitchFamily="49" charset="0"/>
                <a:cs typeface="Consolas" pitchFamily="49" charset="0"/>
              </a:rPr>
              <a:t>}</a:t>
            </a:r>
          </a:p>
          <a:p>
            <a:pPr>
              <a:buFont typeface="Arial" charset="0"/>
              <a:buNone/>
            </a:pPr>
            <a:r>
              <a:rPr lang="en-CA" altLang="en-US" sz="1600" dirty="0" smtClean="0">
                <a:latin typeface="Consolas" pitchFamily="49" charset="0"/>
                <a:cs typeface="Consolas" pitchFamily="49" charset="0"/>
              </a:rPr>
              <a:t> </a:t>
            </a:r>
          </a:p>
          <a:p>
            <a:pPr>
              <a:buFont typeface="Arial" charset="0"/>
              <a:buNone/>
            </a:pPr>
            <a:r>
              <a:rPr lang="en-CA" altLang="en-US" sz="1600" dirty="0" smtClean="0">
                <a:latin typeface="Consolas" pitchFamily="49" charset="0"/>
                <a:cs typeface="Consolas" pitchFamily="49" charset="0"/>
              </a:rPr>
              <a:t>void b() {</a:t>
            </a:r>
          </a:p>
          <a:p>
            <a:pPr>
              <a:buFont typeface="Arial" charset="0"/>
              <a:buNone/>
            </a:pPr>
            <a:r>
              <a:rPr lang="en-CA" altLang="en-US" sz="1600" dirty="0" smtClean="0">
                <a:latin typeface="Consolas" pitchFamily="49" charset="0"/>
                <a:cs typeface="Consolas" pitchFamily="49" charset="0"/>
              </a:rPr>
              <a:t>    </a:t>
            </a:r>
            <a:r>
              <a:rPr lang="en-CA" altLang="en-US" sz="1600" dirty="0" err="1" smtClean="0">
                <a:latin typeface="Consolas" pitchFamily="49" charset="0"/>
                <a:cs typeface="Consolas" pitchFamily="49" charset="0"/>
              </a:rPr>
              <a:t>std</a:t>
            </a:r>
            <a:r>
              <a:rPr lang="en-CA" altLang="en-US" sz="1600" dirty="0" smtClean="0">
                <a:latin typeface="Consolas" pitchFamily="49" charset="0"/>
                <a:cs typeface="Consolas" pitchFamily="49" charset="0"/>
              </a:rPr>
              <a:t>::</a:t>
            </a:r>
            <a:r>
              <a:rPr lang="en-CA" altLang="en-US" sz="1600" dirty="0" err="1" smtClean="0">
                <a:latin typeface="Consolas" pitchFamily="49" charset="0"/>
                <a:cs typeface="Consolas" pitchFamily="49" charset="0"/>
              </a:rPr>
              <a:t>cout</a:t>
            </a:r>
            <a:endParaRPr lang="en-CA" altLang="en-US" sz="1600" dirty="0" smtClean="0">
              <a:latin typeface="Consolas" pitchFamily="49" charset="0"/>
              <a:cs typeface="Consolas" pitchFamily="49" charset="0"/>
            </a:endParaRPr>
          </a:p>
          <a:p>
            <a:pPr>
              <a:buFont typeface="Arial" charset="0"/>
              <a:buNone/>
            </a:pPr>
            <a:r>
              <a:rPr lang="en-CA" altLang="en-US" sz="1600" dirty="0" smtClean="0">
                <a:latin typeface="Consolas" pitchFamily="49" charset="0"/>
                <a:cs typeface="Consolas" pitchFamily="49" charset="0"/>
              </a:rPr>
              <a:t>        &lt;&lt; "Calling 'void b()'"</a:t>
            </a:r>
          </a:p>
          <a:p>
            <a:pPr>
              <a:buFont typeface="Arial" charset="0"/>
              <a:buNone/>
            </a:pPr>
            <a:r>
              <a:rPr lang="en-CA" altLang="en-US" sz="1600" dirty="0" smtClean="0">
                <a:latin typeface="Consolas" pitchFamily="49" charset="0"/>
                <a:cs typeface="Consolas" pitchFamily="49" charset="0"/>
              </a:rPr>
              <a:t>        &lt;&lt; </a:t>
            </a:r>
            <a:r>
              <a:rPr lang="en-CA" altLang="en-US" sz="1600" dirty="0" err="1" smtClean="0">
                <a:latin typeface="Consolas" pitchFamily="49" charset="0"/>
                <a:cs typeface="Consolas" pitchFamily="49" charset="0"/>
              </a:rPr>
              <a:t>std</a:t>
            </a:r>
            <a:r>
              <a:rPr lang="en-CA" altLang="en-US" sz="1600" dirty="0" smtClean="0">
                <a:latin typeface="Consolas" pitchFamily="49" charset="0"/>
                <a:cs typeface="Consolas" pitchFamily="49" charset="0"/>
              </a:rPr>
              <a:t>::</a:t>
            </a:r>
            <a:r>
              <a:rPr lang="en-CA" altLang="en-US" sz="1600" dirty="0" err="1" smtClean="0">
                <a:latin typeface="Consolas" pitchFamily="49" charset="0"/>
                <a:cs typeface="Consolas" pitchFamily="49" charset="0"/>
              </a:rPr>
              <a:t>endl</a:t>
            </a:r>
            <a:r>
              <a:rPr lang="en-CA" altLang="en-US" sz="1600" dirty="0" smtClean="0">
                <a:latin typeface="Consolas" pitchFamily="49" charset="0"/>
                <a:cs typeface="Consolas" pitchFamily="49" charset="0"/>
              </a:rPr>
              <a:t>;</a:t>
            </a:r>
          </a:p>
          <a:p>
            <a:pPr>
              <a:buFont typeface="Arial" charset="0"/>
              <a:buNone/>
            </a:pPr>
            <a:r>
              <a:rPr lang="en-CA" altLang="en-US" sz="1600" dirty="0" smtClean="0">
                <a:latin typeface="Consolas" pitchFamily="49" charset="0"/>
                <a:cs typeface="Consolas" pitchFamily="49" charset="0"/>
              </a:rPr>
              <a:t>}</a:t>
            </a:r>
          </a:p>
        </p:txBody>
      </p:sp>
      <p:sp>
        <p:nvSpPr>
          <p:cNvPr id="7172" name="TextBox 3"/>
          <p:cNvSpPr txBox="1">
            <a:spLocks noChangeArrowheads="1"/>
          </p:cNvSpPr>
          <p:nvPr/>
        </p:nvSpPr>
        <p:spPr bwMode="auto">
          <a:xfrm>
            <a:off x="4443413" y="1604963"/>
            <a:ext cx="3999813" cy="353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sz="1600" dirty="0" err="1">
                <a:latin typeface="Consolas" pitchFamily="49" charset="0"/>
                <a:cs typeface="Consolas" pitchFamily="49" charset="0"/>
              </a:rPr>
              <a:t>int</a:t>
            </a:r>
            <a:r>
              <a:rPr lang="en-CA" altLang="en-US" sz="1600" dirty="0">
                <a:latin typeface="Consolas" pitchFamily="49" charset="0"/>
                <a:cs typeface="Consolas" pitchFamily="49" charset="0"/>
              </a:rPr>
              <a:t> main() {</a:t>
            </a:r>
          </a:p>
          <a:p>
            <a:pPr eaLnBrk="1" hangingPunct="1"/>
            <a:r>
              <a:rPr lang="en-CA" altLang="en-US" sz="1600" dirty="0">
                <a:latin typeface="Consolas" pitchFamily="49" charset="0"/>
                <a:cs typeface="Consolas" pitchFamily="49" charset="0"/>
              </a:rPr>
              <a:t>    void (*</a:t>
            </a:r>
            <a:r>
              <a:rPr lang="en-CA" altLang="en-US" sz="1600" dirty="0" err="1">
                <a:latin typeface="Consolas" pitchFamily="49" charset="0"/>
                <a:cs typeface="Consolas" pitchFamily="49" charset="0"/>
              </a:rPr>
              <a:t>function_array</a:t>
            </a:r>
            <a:r>
              <a:rPr lang="en-CA" altLang="en-US" sz="1600" dirty="0">
                <a:latin typeface="Consolas" pitchFamily="49" charset="0"/>
                <a:cs typeface="Consolas" pitchFamily="49" charset="0"/>
              </a:rPr>
              <a:t>[150</a:t>
            </a:r>
            <a:r>
              <a:rPr lang="en-CA" altLang="en-US" sz="1600" dirty="0" smtClean="0">
                <a:latin typeface="Consolas" pitchFamily="49" charset="0"/>
                <a:cs typeface="Consolas" pitchFamily="49" charset="0"/>
              </a:rPr>
              <a:t>])();</a:t>
            </a:r>
          </a:p>
          <a:p>
            <a:pPr eaLnBrk="1" hangingPunct="1"/>
            <a:r>
              <a:rPr lang="en-CA" altLang="en-US" sz="1600" dirty="0">
                <a:latin typeface="Consolas" pitchFamily="49" charset="0"/>
                <a:cs typeface="Consolas" pitchFamily="49" charset="0"/>
              </a:rPr>
              <a:t> </a:t>
            </a:r>
            <a:r>
              <a:rPr lang="en-CA" altLang="en-US" sz="1600" dirty="0" smtClean="0">
                <a:latin typeface="Consolas" pitchFamily="49" charset="0"/>
                <a:cs typeface="Consolas" pitchFamily="49" charset="0"/>
              </a:rPr>
              <a:t>   unsigned char </a:t>
            </a:r>
            <a:r>
              <a:rPr lang="en-CA" altLang="en-US" sz="1600" dirty="0" err="1" smtClean="0">
                <a:latin typeface="Consolas" pitchFamily="49" charset="0"/>
                <a:cs typeface="Consolas" pitchFamily="49" charset="0"/>
              </a:rPr>
              <a:t>error_id</a:t>
            </a:r>
            <a:r>
              <a:rPr lang="en-CA" altLang="en-US" sz="1600" dirty="0" smtClean="0">
                <a:latin typeface="Consolas" pitchFamily="49" charset="0"/>
                <a:cs typeface="Consolas" pitchFamily="49" charset="0"/>
              </a:rPr>
              <a:t>[150];</a:t>
            </a:r>
            <a:endParaRPr lang="en-CA" altLang="en-US" sz="1600" dirty="0">
              <a:latin typeface="Consolas" pitchFamily="49" charset="0"/>
              <a:cs typeface="Consolas" pitchFamily="49" charset="0"/>
            </a:endParaRPr>
          </a:p>
          <a:p>
            <a:pPr eaLnBrk="1" hangingPunct="1"/>
            <a:r>
              <a:rPr lang="en-CA" altLang="en-US" sz="1600" dirty="0">
                <a:latin typeface="Consolas" pitchFamily="49" charset="0"/>
                <a:cs typeface="Consolas" pitchFamily="49" charset="0"/>
              </a:rPr>
              <a:t> </a:t>
            </a:r>
          </a:p>
          <a:p>
            <a:pPr eaLnBrk="1" hangingPunct="1"/>
            <a:r>
              <a:rPr lang="en-CA" altLang="en-US" sz="1600" dirty="0">
                <a:latin typeface="Consolas" pitchFamily="49" charset="0"/>
                <a:cs typeface="Consolas" pitchFamily="49" charset="0"/>
              </a:rPr>
              <a:t>    </a:t>
            </a:r>
            <a:r>
              <a:rPr lang="en-CA" altLang="en-US" sz="1600" dirty="0" err="1">
                <a:latin typeface="Consolas" pitchFamily="49" charset="0"/>
                <a:cs typeface="Consolas" pitchFamily="49" charset="0"/>
              </a:rPr>
              <a:t>function_array</a:t>
            </a:r>
            <a:r>
              <a:rPr lang="en-CA" altLang="en-US" sz="1600" dirty="0">
                <a:latin typeface="Consolas" pitchFamily="49" charset="0"/>
                <a:cs typeface="Consolas" pitchFamily="49" charset="0"/>
              </a:rPr>
              <a:t>[0] = a</a:t>
            </a:r>
            <a:r>
              <a:rPr lang="en-CA" altLang="en-US" sz="1600" dirty="0" smtClean="0">
                <a:latin typeface="Consolas" pitchFamily="49" charset="0"/>
                <a:cs typeface="Consolas" pitchFamily="49" charset="0"/>
              </a:rPr>
              <a:t>;</a:t>
            </a:r>
          </a:p>
          <a:p>
            <a:pPr eaLnBrk="1" hangingPunct="1"/>
            <a:r>
              <a:rPr lang="en-CA" altLang="en-US" sz="1600" dirty="0">
                <a:latin typeface="Consolas" pitchFamily="49" charset="0"/>
                <a:cs typeface="Consolas" pitchFamily="49" charset="0"/>
              </a:rPr>
              <a:t> </a:t>
            </a:r>
            <a:r>
              <a:rPr lang="en-CA" altLang="en-US" sz="1600" dirty="0" smtClean="0">
                <a:latin typeface="Consolas" pitchFamily="49" charset="0"/>
                <a:cs typeface="Consolas" pitchFamily="49" charset="0"/>
              </a:rPr>
              <a:t>   </a:t>
            </a:r>
            <a:r>
              <a:rPr lang="en-CA" altLang="en-US" sz="1600" dirty="0" err="1" smtClean="0">
                <a:latin typeface="Consolas" pitchFamily="49" charset="0"/>
                <a:cs typeface="Consolas" pitchFamily="49" charset="0"/>
              </a:rPr>
              <a:t>error_id</a:t>
            </a:r>
            <a:r>
              <a:rPr lang="en-CA" altLang="en-US" sz="1600" dirty="0" smtClean="0">
                <a:latin typeface="Consolas" pitchFamily="49" charset="0"/>
                <a:cs typeface="Consolas" pitchFamily="49" charset="0"/>
              </a:rPr>
              <a:t>[0] = 3;</a:t>
            </a:r>
            <a:endParaRPr lang="en-CA" altLang="en-US" sz="1600" dirty="0">
              <a:latin typeface="Consolas" pitchFamily="49" charset="0"/>
              <a:cs typeface="Consolas" pitchFamily="49" charset="0"/>
            </a:endParaRPr>
          </a:p>
          <a:p>
            <a:pPr eaLnBrk="1" hangingPunct="1"/>
            <a:r>
              <a:rPr lang="en-CA" altLang="en-US" sz="1600" dirty="0">
                <a:latin typeface="Consolas" pitchFamily="49" charset="0"/>
                <a:cs typeface="Consolas" pitchFamily="49" charset="0"/>
              </a:rPr>
              <a:t>    </a:t>
            </a:r>
            <a:r>
              <a:rPr lang="en-CA" altLang="en-US" sz="1600" dirty="0" err="1">
                <a:latin typeface="Consolas" pitchFamily="49" charset="0"/>
                <a:cs typeface="Consolas" pitchFamily="49" charset="0"/>
              </a:rPr>
              <a:t>function_array</a:t>
            </a:r>
            <a:r>
              <a:rPr lang="en-CA" altLang="en-US" sz="1600" dirty="0">
                <a:latin typeface="Consolas" pitchFamily="49" charset="0"/>
                <a:cs typeface="Consolas" pitchFamily="49" charset="0"/>
              </a:rPr>
              <a:t>[1] = b</a:t>
            </a:r>
            <a:r>
              <a:rPr lang="en-CA" altLang="en-US" sz="1600" dirty="0" smtClean="0">
                <a:latin typeface="Consolas" pitchFamily="49" charset="0"/>
                <a:cs typeface="Consolas" pitchFamily="49" charset="0"/>
              </a:rPr>
              <a:t>;</a:t>
            </a:r>
          </a:p>
          <a:p>
            <a:pPr eaLnBrk="1" hangingPunct="1"/>
            <a:r>
              <a:rPr lang="en-CA" altLang="en-US" sz="1600" dirty="0">
                <a:latin typeface="Consolas" pitchFamily="49" charset="0"/>
                <a:cs typeface="Consolas" pitchFamily="49" charset="0"/>
              </a:rPr>
              <a:t> </a:t>
            </a:r>
            <a:r>
              <a:rPr lang="en-CA" altLang="en-US" sz="1600" dirty="0" smtClean="0">
                <a:latin typeface="Consolas" pitchFamily="49" charset="0"/>
                <a:cs typeface="Consolas" pitchFamily="49" charset="0"/>
              </a:rPr>
              <a:t>   </a:t>
            </a:r>
            <a:r>
              <a:rPr lang="en-CA" altLang="en-US" sz="1600" dirty="0" err="1" smtClean="0">
                <a:latin typeface="Consolas" pitchFamily="49" charset="0"/>
                <a:cs typeface="Consolas" pitchFamily="49" charset="0"/>
              </a:rPr>
              <a:t>error_id</a:t>
            </a:r>
            <a:r>
              <a:rPr lang="en-CA" altLang="en-US" sz="1600" dirty="0" smtClean="0">
                <a:latin typeface="Consolas" pitchFamily="49" charset="0"/>
                <a:cs typeface="Consolas" pitchFamily="49" charset="0"/>
              </a:rPr>
              <a:t>[1] = 8;</a:t>
            </a:r>
            <a:endParaRPr lang="en-CA" altLang="en-US" sz="1600" dirty="0">
              <a:latin typeface="Consolas" pitchFamily="49" charset="0"/>
              <a:cs typeface="Consolas" pitchFamily="49" charset="0"/>
            </a:endParaRPr>
          </a:p>
          <a:p>
            <a:pPr eaLnBrk="1" hangingPunct="1"/>
            <a:r>
              <a:rPr lang="en-CA" altLang="en-US" sz="1600" dirty="0">
                <a:latin typeface="Consolas" pitchFamily="49" charset="0"/>
                <a:cs typeface="Consolas" pitchFamily="49" charset="0"/>
              </a:rPr>
              <a:t> </a:t>
            </a:r>
          </a:p>
          <a:p>
            <a:pPr eaLnBrk="1" hangingPunct="1"/>
            <a:r>
              <a:rPr lang="en-CA" altLang="en-US" sz="1600" dirty="0">
                <a:latin typeface="Consolas" pitchFamily="49" charset="0"/>
                <a:cs typeface="Consolas" pitchFamily="49" charset="0"/>
              </a:rPr>
              <a:t>    </a:t>
            </a:r>
            <a:r>
              <a:rPr lang="en-CA" altLang="en-US" sz="1600" dirty="0" err="1">
                <a:latin typeface="Consolas" pitchFamily="49" charset="0"/>
                <a:cs typeface="Consolas" pitchFamily="49" charset="0"/>
              </a:rPr>
              <a:t>function_array</a:t>
            </a:r>
            <a:r>
              <a:rPr lang="en-CA" altLang="en-US" sz="1600" dirty="0">
                <a:latin typeface="Consolas" pitchFamily="49" charset="0"/>
                <a:cs typeface="Consolas" pitchFamily="49" charset="0"/>
              </a:rPr>
              <a:t>[0]();</a:t>
            </a:r>
          </a:p>
          <a:p>
            <a:pPr eaLnBrk="1" hangingPunct="1"/>
            <a:r>
              <a:rPr lang="en-CA" altLang="en-US" sz="1600" dirty="0">
                <a:latin typeface="Consolas" pitchFamily="49" charset="0"/>
                <a:cs typeface="Consolas" pitchFamily="49" charset="0"/>
              </a:rPr>
              <a:t>    </a:t>
            </a:r>
            <a:r>
              <a:rPr lang="en-CA" altLang="en-US" sz="1600" dirty="0" err="1">
                <a:latin typeface="Consolas" pitchFamily="49" charset="0"/>
                <a:cs typeface="Consolas" pitchFamily="49" charset="0"/>
              </a:rPr>
              <a:t>function_array</a:t>
            </a:r>
            <a:r>
              <a:rPr lang="en-CA" altLang="en-US" sz="1600" dirty="0">
                <a:latin typeface="Consolas" pitchFamily="49" charset="0"/>
                <a:cs typeface="Consolas" pitchFamily="49" charset="0"/>
              </a:rPr>
              <a:t>[1]();</a:t>
            </a:r>
          </a:p>
          <a:p>
            <a:pPr eaLnBrk="1" hangingPunct="1"/>
            <a:r>
              <a:rPr lang="en-CA" altLang="en-US" sz="1600" dirty="0">
                <a:latin typeface="Consolas" pitchFamily="49" charset="0"/>
                <a:cs typeface="Consolas" pitchFamily="49" charset="0"/>
              </a:rPr>
              <a:t> </a:t>
            </a:r>
          </a:p>
          <a:p>
            <a:pPr eaLnBrk="1" hangingPunct="1"/>
            <a:r>
              <a:rPr lang="en-CA" altLang="en-US" sz="1600" dirty="0">
                <a:latin typeface="Consolas" pitchFamily="49" charset="0"/>
                <a:cs typeface="Consolas" pitchFamily="49" charset="0"/>
              </a:rPr>
              <a:t>    return 0;</a:t>
            </a:r>
          </a:p>
          <a:p>
            <a:pPr eaLnBrk="1" hangingPunct="1"/>
            <a:r>
              <a:rPr lang="en-CA" altLang="en-US" sz="1600" dirty="0">
                <a:latin typeface="Consolas" pitchFamily="49" charset="0"/>
                <a:cs typeface="Consolas" pitchFamily="49" charset="0"/>
              </a:rPr>
              <a:t>}</a:t>
            </a:r>
            <a:endParaRPr lang="en-CA" altLang="en-US" dirty="0">
              <a:latin typeface="Consolas" pitchFamily="49" charset="0"/>
              <a:cs typeface="Consolas" pitchFamily="49" charset="0"/>
            </a:endParaRPr>
          </a:p>
        </p:txBody>
      </p:sp>
      <p:sp>
        <p:nvSpPr>
          <p:cNvPr id="7173" name="TextBox 4"/>
          <p:cNvSpPr txBox="1">
            <a:spLocks noChangeArrowheads="1"/>
          </p:cNvSpPr>
          <p:nvPr/>
        </p:nvSpPr>
        <p:spPr bwMode="auto">
          <a:xfrm>
            <a:off x="6240338" y="4725144"/>
            <a:ext cx="272415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b="1" dirty="0">
                <a:latin typeface="Consolas" pitchFamily="49" charset="0"/>
                <a:cs typeface="Consolas" pitchFamily="49" charset="0"/>
              </a:rPr>
              <a:t>Output:</a:t>
            </a:r>
          </a:p>
          <a:p>
            <a:pPr eaLnBrk="1" hangingPunct="1"/>
            <a:endParaRPr lang="en-CA" altLang="en-US" sz="2000" dirty="0">
              <a:latin typeface="Consolas" pitchFamily="49" charset="0"/>
              <a:cs typeface="Consolas" pitchFamily="49" charset="0"/>
            </a:endParaRPr>
          </a:p>
          <a:p>
            <a:pPr eaLnBrk="1" hangingPunct="1"/>
            <a:r>
              <a:rPr lang="en-CA" altLang="en-US" sz="2000" dirty="0">
                <a:latin typeface="Consolas" pitchFamily="49" charset="0"/>
                <a:cs typeface="Consolas" pitchFamily="49" charset="0"/>
              </a:rPr>
              <a:t>% ./</a:t>
            </a:r>
            <a:r>
              <a:rPr lang="en-CA" altLang="en-US" sz="2000" dirty="0" err="1">
                <a:latin typeface="Consolas" pitchFamily="49" charset="0"/>
                <a:cs typeface="Consolas" pitchFamily="49" charset="0"/>
              </a:rPr>
              <a:t>a.out</a:t>
            </a:r>
            <a:endParaRPr lang="en-CA" altLang="en-US" sz="2000" dirty="0">
              <a:latin typeface="Consolas" pitchFamily="49" charset="0"/>
              <a:cs typeface="Consolas" pitchFamily="49" charset="0"/>
            </a:endParaRPr>
          </a:p>
          <a:p>
            <a:pPr eaLnBrk="1" hangingPunct="1"/>
            <a:r>
              <a:rPr lang="en-CA" altLang="en-US" sz="2000" dirty="0">
                <a:latin typeface="Consolas" pitchFamily="49" charset="0"/>
                <a:cs typeface="Consolas" pitchFamily="49" charset="0"/>
              </a:rPr>
              <a:t>Calling 'void a()'</a:t>
            </a:r>
          </a:p>
          <a:p>
            <a:pPr eaLnBrk="1" hangingPunct="1"/>
            <a:r>
              <a:rPr lang="en-CA" altLang="en-US" sz="2000" dirty="0">
                <a:latin typeface="Consolas" pitchFamily="49" charset="0"/>
                <a:cs typeface="Consolas" pitchFamily="49" charset="0"/>
              </a:rPr>
              <a:t>Calling 'void b()'</a:t>
            </a:r>
          </a:p>
          <a:p>
            <a:pPr eaLnBrk="1" hangingPunct="1"/>
            <a:endParaRPr lang="en-CA" altLang="en-US" sz="2000" dirty="0">
              <a:latin typeface="Consolas" pitchFamily="49" charset="0"/>
              <a:cs typeface="Consolas" pitchFamily="49" charset="0"/>
            </a:endParaRPr>
          </a:p>
        </p:txBody>
      </p:sp>
      <p:sp>
        <p:nvSpPr>
          <p:cNvPr id="7174" name="TextBox 5"/>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9.1.1.1</a:t>
            </a:r>
            <a:endParaRPr lang="en-CA" altLang="en-US" dirty="0"/>
          </a:p>
        </p:txBody>
      </p:sp>
    </p:spTree>
    <p:extLst>
      <p:ext uri="{BB962C8B-B14F-4D97-AF65-F5344CB8AC3E}">
        <p14:creationId xmlns:p14="http://schemas.microsoft.com/office/powerpoint/2010/main" val="2970309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CA" altLang="en-US" smtClean="0">
                <a:latin typeface="Arial" charset="0"/>
                <a:cs typeface="Arial" charset="0"/>
              </a:rPr>
              <a:t>Supporting Example</a:t>
            </a:r>
          </a:p>
        </p:txBody>
      </p:sp>
      <p:sp>
        <p:nvSpPr>
          <p:cNvPr id="8195" name="Content Placeholder 2"/>
          <p:cNvSpPr>
            <a:spLocks noGrp="1"/>
          </p:cNvSpPr>
          <p:nvPr>
            <p:ph idx="1"/>
          </p:nvPr>
        </p:nvSpPr>
        <p:spPr/>
        <p:txBody>
          <a:bodyPr/>
          <a:lstStyle/>
          <a:p>
            <a:pPr>
              <a:buFont typeface="Arial" charset="0"/>
              <a:buNone/>
            </a:pPr>
            <a:r>
              <a:rPr lang="en-CA" altLang="en-US" smtClean="0">
                <a:latin typeface="Arial" charset="0"/>
                <a:cs typeface="Arial" charset="0"/>
              </a:rPr>
              <a:t>	Unfortunately, this is slow—we would have to do some form of binary search in order to determine which of the 150 slots corresponds to, for example, error-condition identifier </a:t>
            </a:r>
            <a:r>
              <a:rPr lang="en-CA" altLang="en-US" smtClean="0">
                <a:latin typeface="Consolas" pitchFamily="49" charset="0"/>
                <a:cs typeface="Consolas" pitchFamily="49" charset="0"/>
              </a:rPr>
              <a:t>id = 198</a:t>
            </a:r>
          </a:p>
          <a:p>
            <a:pPr>
              <a:buFont typeface="Arial" charset="0"/>
              <a:buNone/>
            </a:pPr>
            <a:endParaRPr lang="en-CA" altLang="en-US" smtClean="0">
              <a:latin typeface="Arial" charset="0"/>
              <a:cs typeface="Arial" charset="0"/>
            </a:endParaRPr>
          </a:p>
          <a:p>
            <a:pPr>
              <a:buFont typeface="Arial" charset="0"/>
              <a:buNone/>
            </a:pPr>
            <a:r>
              <a:rPr lang="en-CA" altLang="en-US" smtClean="0">
                <a:latin typeface="Arial" charset="0"/>
                <a:cs typeface="Arial" charset="0"/>
              </a:rPr>
              <a:t>	This would require approximately 6 comparisons per error condition</a:t>
            </a:r>
          </a:p>
          <a:p>
            <a:pPr>
              <a:buFont typeface="Arial" charset="0"/>
              <a:buNone/>
            </a:pPr>
            <a:endParaRPr lang="en-CA" altLang="en-US" smtClean="0">
              <a:latin typeface="Arial" charset="0"/>
              <a:cs typeface="Arial" charset="0"/>
            </a:endParaRPr>
          </a:p>
          <a:p>
            <a:pPr>
              <a:buFont typeface="Arial" charset="0"/>
              <a:buNone/>
            </a:pPr>
            <a:r>
              <a:rPr lang="en-CA" altLang="en-US" smtClean="0">
                <a:latin typeface="Arial" charset="0"/>
                <a:cs typeface="Arial" charset="0"/>
              </a:rPr>
              <a:t>	If there was a possibility of dynamically adding new error conditions or removing defunct conditions, this would substantially increase the effort required…</a:t>
            </a:r>
          </a:p>
        </p:txBody>
      </p:sp>
      <p:sp>
        <p:nvSpPr>
          <p:cNvPr id="8196" name="TextBox 3"/>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9.1.1.1</a:t>
            </a:r>
            <a:endParaRPr lang="en-CA" altLang="en-US" dirty="0"/>
          </a:p>
        </p:txBody>
      </p:sp>
    </p:spTree>
    <p:extLst>
      <p:ext uri="{BB962C8B-B14F-4D97-AF65-F5344CB8AC3E}">
        <p14:creationId xmlns:p14="http://schemas.microsoft.com/office/powerpoint/2010/main" val="19439244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CA" altLang="en-US" smtClean="0">
                <a:latin typeface="Arial" charset="0"/>
                <a:cs typeface="Arial" charset="0"/>
              </a:rPr>
              <a:t>Supporting Example</a:t>
            </a:r>
          </a:p>
        </p:txBody>
      </p:sp>
      <p:sp>
        <p:nvSpPr>
          <p:cNvPr id="9219" name="Content Placeholder 2"/>
          <p:cNvSpPr>
            <a:spLocks noGrp="1"/>
          </p:cNvSpPr>
          <p:nvPr>
            <p:ph idx="1"/>
          </p:nvPr>
        </p:nvSpPr>
        <p:spPr/>
        <p:txBody>
          <a:bodyPr/>
          <a:lstStyle/>
          <a:p>
            <a:pPr>
              <a:buFont typeface="Arial" charset="0"/>
              <a:buNone/>
            </a:pPr>
            <a:r>
              <a:rPr lang="en-CA" altLang="en-US" dirty="0" smtClean="0">
                <a:latin typeface="Arial" charset="0"/>
                <a:cs typeface="Arial" charset="0"/>
              </a:rPr>
              <a:t>	A better solution:</a:t>
            </a:r>
          </a:p>
          <a:p>
            <a:pPr lvl="1"/>
            <a:r>
              <a:rPr lang="en-CA" altLang="en-US" dirty="0" smtClean="0">
                <a:latin typeface="Arial" charset="0"/>
                <a:cs typeface="Arial" charset="0"/>
              </a:rPr>
              <a:t>Create an array of size 256 </a:t>
            </a:r>
          </a:p>
          <a:p>
            <a:pPr lvl="1"/>
            <a:r>
              <a:rPr lang="en-CA" altLang="en-US" dirty="0" smtClean="0">
                <a:latin typeface="Arial" charset="0"/>
                <a:cs typeface="Arial" charset="0"/>
              </a:rPr>
              <a:t>Assign those entries corresponding to valid error conditions</a:t>
            </a:r>
          </a:p>
          <a:p>
            <a:pPr lvl="1">
              <a:buFont typeface="Arial" charset="0"/>
              <a:buNone/>
            </a:pPr>
            <a:endParaRPr lang="en-CA" altLang="en-US" dirty="0" smtClean="0">
              <a:latin typeface="Arial" charset="0"/>
              <a:cs typeface="Arial" charset="0"/>
            </a:endParaRPr>
          </a:p>
          <a:p>
            <a:pPr lvl="1">
              <a:buFont typeface="Arial" charset="0"/>
              <a:buNone/>
            </a:pPr>
            <a:endParaRPr lang="en-CA" altLang="en-US" dirty="0" smtClean="0">
              <a:latin typeface="Arial" charset="0"/>
              <a:cs typeface="Arial" charset="0"/>
            </a:endParaRPr>
          </a:p>
          <a:p>
            <a:pPr lvl="1">
              <a:buFont typeface="Arial" charset="0"/>
              <a:buNone/>
            </a:pPr>
            <a:endParaRPr lang="en-CA" altLang="en-US" dirty="0" smtClean="0">
              <a:latin typeface="Arial" charset="0"/>
              <a:cs typeface="Arial" charset="0"/>
            </a:endParaRPr>
          </a:p>
          <a:p>
            <a:pPr>
              <a:buFont typeface="Arial" charset="0"/>
              <a:buNone/>
            </a:pPr>
            <a:endParaRPr lang="en-CA" altLang="en-US" dirty="0" smtClean="0">
              <a:latin typeface="Arial" charset="0"/>
              <a:cs typeface="Arial" charset="0"/>
            </a:endParaRPr>
          </a:p>
          <a:p>
            <a:pPr>
              <a:buFont typeface="Arial" charset="0"/>
              <a:buNone/>
            </a:pPr>
            <a:endParaRPr lang="en-CA" altLang="en-US" dirty="0" smtClean="0">
              <a:latin typeface="Arial" charset="0"/>
              <a:cs typeface="Arial" charset="0"/>
            </a:endParaRPr>
          </a:p>
          <a:p>
            <a:pPr>
              <a:buFont typeface="Arial" charset="0"/>
              <a:buNone/>
            </a:pPr>
            <a:endParaRPr lang="en-CA" altLang="en-US" dirty="0" smtClean="0">
              <a:latin typeface="Arial" charset="0"/>
              <a:cs typeface="Arial" charset="0"/>
            </a:endParaRPr>
          </a:p>
          <a:p>
            <a:pPr>
              <a:buFont typeface="Arial" charset="0"/>
              <a:buNone/>
            </a:pPr>
            <a:endParaRPr lang="en-CA" altLang="en-US" dirty="0" smtClean="0">
              <a:latin typeface="Arial" charset="0"/>
              <a:cs typeface="Arial" charset="0"/>
            </a:endParaRPr>
          </a:p>
          <a:p>
            <a:pPr>
              <a:buFont typeface="Arial" charset="0"/>
              <a:buNone/>
            </a:pPr>
            <a:endParaRPr lang="en-CA" altLang="en-US" dirty="0" smtClean="0">
              <a:latin typeface="Arial" charset="0"/>
              <a:cs typeface="Arial" charset="0"/>
            </a:endParaRPr>
          </a:p>
          <a:p>
            <a:pPr>
              <a:buFont typeface="Arial" charset="0"/>
              <a:buNone/>
            </a:pPr>
            <a:endParaRPr lang="en-CA" altLang="en-US" dirty="0">
              <a:latin typeface="Arial" charset="0"/>
              <a:cs typeface="Arial" charset="0"/>
            </a:endParaRPr>
          </a:p>
          <a:p>
            <a:pPr>
              <a:buFont typeface="Arial" charset="0"/>
              <a:buNone/>
            </a:pPr>
            <a:r>
              <a:rPr lang="en-CA" altLang="en-US" dirty="0" smtClean="0">
                <a:latin typeface="Arial" charset="0"/>
                <a:cs typeface="Arial" charset="0"/>
              </a:rPr>
              <a:t>	Question:</a:t>
            </a:r>
          </a:p>
          <a:p>
            <a:pPr lvl="1"/>
            <a:r>
              <a:rPr lang="en-CA" altLang="en-US" dirty="0" smtClean="0">
                <a:latin typeface="Arial" charset="0"/>
                <a:cs typeface="Arial" charset="0"/>
              </a:rPr>
              <a:t>Is the increased speed worth the allocation of additional memory?</a:t>
            </a:r>
          </a:p>
        </p:txBody>
      </p:sp>
      <p:sp>
        <p:nvSpPr>
          <p:cNvPr id="9220" name="TextBox 3"/>
          <p:cNvSpPr txBox="1">
            <a:spLocks noChangeArrowheads="1"/>
          </p:cNvSpPr>
          <p:nvPr/>
        </p:nvSpPr>
        <p:spPr bwMode="auto">
          <a:xfrm>
            <a:off x="2339752" y="2708920"/>
            <a:ext cx="4235351" cy="3108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sz="1400" dirty="0" err="1">
                <a:latin typeface="Consolas" pitchFamily="49" charset="0"/>
                <a:cs typeface="Consolas" pitchFamily="49" charset="0"/>
              </a:rPr>
              <a:t>int</a:t>
            </a:r>
            <a:r>
              <a:rPr lang="en-CA" altLang="en-US" sz="1400" dirty="0">
                <a:latin typeface="Consolas" pitchFamily="49" charset="0"/>
                <a:cs typeface="Consolas" pitchFamily="49" charset="0"/>
              </a:rPr>
              <a:t> main() {</a:t>
            </a:r>
          </a:p>
          <a:p>
            <a:pPr eaLnBrk="1" hangingPunct="1"/>
            <a:r>
              <a:rPr lang="en-CA" altLang="en-US" sz="1400" dirty="0">
                <a:latin typeface="Consolas" pitchFamily="49" charset="0"/>
                <a:cs typeface="Consolas" pitchFamily="49" charset="0"/>
              </a:rPr>
              <a:t>    void (*</a:t>
            </a:r>
            <a:r>
              <a:rPr lang="en-CA" altLang="en-US" sz="1400" dirty="0" err="1">
                <a:latin typeface="Consolas" pitchFamily="49" charset="0"/>
                <a:cs typeface="Consolas" pitchFamily="49" charset="0"/>
              </a:rPr>
              <a:t>function_array</a:t>
            </a:r>
            <a:r>
              <a:rPr lang="en-CA" altLang="en-US" sz="1400" dirty="0">
                <a:latin typeface="Consolas" pitchFamily="49" charset="0"/>
                <a:cs typeface="Consolas" pitchFamily="49" charset="0"/>
              </a:rPr>
              <a:t>[256</a:t>
            </a:r>
            <a:r>
              <a:rPr lang="en-CA" altLang="en-US" sz="1400" dirty="0" smtClean="0">
                <a:latin typeface="Consolas" pitchFamily="49" charset="0"/>
                <a:cs typeface="Consolas" pitchFamily="49" charset="0"/>
              </a:rPr>
              <a:t>])();</a:t>
            </a:r>
          </a:p>
          <a:p>
            <a:pPr eaLnBrk="1" hangingPunct="1"/>
            <a:r>
              <a:rPr lang="en-CA" altLang="en-US" sz="1400" dirty="0">
                <a:latin typeface="Consolas" pitchFamily="49" charset="0"/>
                <a:cs typeface="Consolas" pitchFamily="49" charset="0"/>
              </a:rPr>
              <a:t> </a:t>
            </a:r>
            <a:r>
              <a:rPr lang="en-CA" altLang="en-US" sz="1400" dirty="0" smtClean="0">
                <a:latin typeface="Consolas" pitchFamily="49" charset="0"/>
                <a:cs typeface="Consolas" pitchFamily="49" charset="0"/>
              </a:rPr>
              <a:t>   for ( </a:t>
            </a:r>
            <a:r>
              <a:rPr lang="en-CA" altLang="en-US" sz="1400" dirty="0" err="1" smtClean="0">
                <a:latin typeface="Consolas" pitchFamily="49" charset="0"/>
                <a:cs typeface="Consolas" pitchFamily="49" charset="0"/>
              </a:rPr>
              <a:t>int</a:t>
            </a:r>
            <a:r>
              <a:rPr lang="en-CA" altLang="en-US" sz="1400" dirty="0" smtClean="0">
                <a:latin typeface="Consolas" pitchFamily="49" charset="0"/>
                <a:cs typeface="Consolas" pitchFamily="49" charset="0"/>
              </a:rPr>
              <a:t> </a:t>
            </a:r>
            <a:r>
              <a:rPr lang="en-CA" altLang="en-US" sz="1400" dirty="0" err="1" smtClean="0">
                <a:latin typeface="Consolas" pitchFamily="49" charset="0"/>
                <a:cs typeface="Consolas" pitchFamily="49" charset="0"/>
              </a:rPr>
              <a:t>i</a:t>
            </a:r>
            <a:r>
              <a:rPr lang="en-CA" altLang="en-US" sz="1400" dirty="0" smtClean="0">
                <a:latin typeface="Consolas" pitchFamily="49" charset="0"/>
                <a:cs typeface="Consolas" pitchFamily="49" charset="0"/>
              </a:rPr>
              <a:t> = 0; </a:t>
            </a:r>
            <a:r>
              <a:rPr lang="en-CA" altLang="en-US" sz="1400" dirty="0" err="1" smtClean="0">
                <a:latin typeface="Consolas" pitchFamily="49" charset="0"/>
                <a:cs typeface="Consolas" pitchFamily="49" charset="0"/>
              </a:rPr>
              <a:t>i</a:t>
            </a:r>
            <a:r>
              <a:rPr lang="en-CA" altLang="en-US" sz="1400" dirty="0" smtClean="0">
                <a:latin typeface="Consolas" pitchFamily="49" charset="0"/>
                <a:cs typeface="Consolas" pitchFamily="49" charset="0"/>
              </a:rPr>
              <a:t> &lt; 256; ++</a:t>
            </a:r>
            <a:r>
              <a:rPr lang="en-CA" altLang="en-US" sz="1400" dirty="0" err="1" smtClean="0">
                <a:latin typeface="Consolas" pitchFamily="49" charset="0"/>
                <a:cs typeface="Consolas" pitchFamily="49" charset="0"/>
              </a:rPr>
              <a:t>i</a:t>
            </a:r>
            <a:r>
              <a:rPr lang="en-CA" altLang="en-US" sz="1400" dirty="0" smtClean="0">
                <a:latin typeface="Consolas" pitchFamily="49" charset="0"/>
                <a:cs typeface="Consolas" pitchFamily="49" charset="0"/>
              </a:rPr>
              <a:t> ) {</a:t>
            </a:r>
          </a:p>
          <a:p>
            <a:pPr eaLnBrk="1" hangingPunct="1"/>
            <a:r>
              <a:rPr lang="en-CA" altLang="en-US" sz="1400" dirty="0">
                <a:latin typeface="Consolas" pitchFamily="49" charset="0"/>
                <a:cs typeface="Consolas" pitchFamily="49" charset="0"/>
              </a:rPr>
              <a:t> </a:t>
            </a:r>
            <a:r>
              <a:rPr lang="en-CA" altLang="en-US" sz="1400" dirty="0" smtClean="0">
                <a:latin typeface="Consolas" pitchFamily="49" charset="0"/>
                <a:cs typeface="Consolas" pitchFamily="49" charset="0"/>
              </a:rPr>
              <a:t>       </a:t>
            </a:r>
            <a:r>
              <a:rPr lang="en-CA" altLang="en-US" sz="1400" dirty="0" err="1" smtClean="0">
                <a:latin typeface="Consolas" pitchFamily="49" charset="0"/>
                <a:cs typeface="Consolas" pitchFamily="49" charset="0"/>
              </a:rPr>
              <a:t>function_array</a:t>
            </a:r>
            <a:r>
              <a:rPr lang="en-CA" altLang="en-US" sz="1400" dirty="0" smtClean="0">
                <a:latin typeface="Consolas" pitchFamily="49" charset="0"/>
                <a:cs typeface="Consolas" pitchFamily="49" charset="0"/>
              </a:rPr>
              <a:t>[</a:t>
            </a:r>
            <a:r>
              <a:rPr lang="en-CA" altLang="en-US" sz="1400" dirty="0" err="1" smtClean="0">
                <a:latin typeface="Consolas" pitchFamily="49" charset="0"/>
                <a:cs typeface="Consolas" pitchFamily="49" charset="0"/>
              </a:rPr>
              <a:t>i</a:t>
            </a:r>
            <a:r>
              <a:rPr lang="en-CA" altLang="en-US" sz="1400" dirty="0" smtClean="0">
                <a:latin typeface="Consolas" pitchFamily="49" charset="0"/>
                <a:cs typeface="Consolas" pitchFamily="49" charset="0"/>
              </a:rPr>
              <a:t>] = </a:t>
            </a:r>
            <a:r>
              <a:rPr lang="en-CA" altLang="en-US" sz="1400" dirty="0" err="1" smtClean="0">
                <a:latin typeface="Consolas" pitchFamily="49" charset="0"/>
                <a:cs typeface="Consolas" pitchFamily="49" charset="0"/>
              </a:rPr>
              <a:t>nullptr</a:t>
            </a:r>
            <a:r>
              <a:rPr lang="en-CA" altLang="en-US" sz="1400" dirty="0" smtClean="0">
                <a:latin typeface="Consolas" pitchFamily="49" charset="0"/>
                <a:cs typeface="Consolas" pitchFamily="49" charset="0"/>
              </a:rPr>
              <a:t>;</a:t>
            </a:r>
          </a:p>
          <a:p>
            <a:pPr eaLnBrk="1" hangingPunct="1"/>
            <a:r>
              <a:rPr lang="en-CA" altLang="en-US" sz="1400" dirty="0">
                <a:latin typeface="Consolas" pitchFamily="49" charset="0"/>
                <a:cs typeface="Consolas" pitchFamily="49" charset="0"/>
              </a:rPr>
              <a:t> </a:t>
            </a:r>
            <a:r>
              <a:rPr lang="en-CA" altLang="en-US" sz="1400" dirty="0" smtClean="0">
                <a:latin typeface="Consolas" pitchFamily="49" charset="0"/>
                <a:cs typeface="Consolas" pitchFamily="49" charset="0"/>
              </a:rPr>
              <a:t>   }</a:t>
            </a:r>
            <a:endParaRPr lang="en-CA" altLang="en-US" sz="1400" dirty="0">
              <a:latin typeface="Consolas" pitchFamily="49" charset="0"/>
              <a:cs typeface="Consolas" pitchFamily="49" charset="0"/>
            </a:endParaRPr>
          </a:p>
          <a:p>
            <a:pPr eaLnBrk="1" hangingPunct="1"/>
            <a:r>
              <a:rPr lang="en-CA" altLang="en-US" sz="1400" dirty="0">
                <a:latin typeface="Consolas" pitchFamily="49" charset="0"/>
                <a:cs typeface="Consolas" pitchFamily="49" charset="0"/>
              </a:rPr>
              <a:t> </a:t>
            </a:r>
          </a:p>
          <a:p>
            <a:pPr eaLnBrk="1" hangingPunct="1"/>
            <a:r>
              <a:rPr lang="en-CA" altLang="en-US" sz="1400" dirty="0">
                <a:latin typeface="Consolas" pitchFamily="49" charset="0"/>
                <a:cs typeface="Consolas" pitchFamily="49" charset="0"/>
              </a:rPr>
              <a:t>    </a:t>
            </a:r>
            <a:r>
              <a:rPr lang="en-CA" altLang="en-US" sz="1400" dirty="0" err="1" smtClean="0">
                <a:latin typeface="Consolas" pitchFamily="49" charset="0"/>
                <a:cs typeface="Consolas" pitchFamily="49" charset="0"/>
              </a:rPr>
              <a:t>function_array</a:t>
            </a:r>
            <a:r>
              <a:rPr lang="en-CA" altLang="en-US" sz="1400" dirty="0" smtClean="0">
                <a:latin typeface="Consolas" pitchFamily="49" charset="0"/>
                <a:cs typeface="Consolas" pitchFamily="49" charset="0"/>
              </a:rPr>
              <a:t>[3] </a:t>
            </a:r>
            <a:r>
              <a:rPr lang="en-CA" altLang="en-US" sz="1400" dirty="0">
                <a:latin typeface="Consolas" pitchFamily="49" charset="0"/>
                <a:cs typeface="Consolas" pitchFamily="49" charset="0"/>
              </a:rPr>
              <a:t>= a;</a:t>
            </a:r>
          </a:p>
          <a:p>
            <a:pPr eaLnBrk="1" hangingPunct="1"/>
            <a:r>
              <a:rPr lang="en-CA" altLang="en-US" sz="1400" dirty="0">
                <a:latin typeface="Consolas" pitchFamily="49" charset="0"/>
                <a:cs typeface="Consolas" pitchFamily="49" charset="0"/>
              </a:rPr>
              <a:t>    </a:t>
            </a:r>
            <a:r>
              <a:rPr lang="en-CA" altLang="en-US" sz="1400" dirty="0" err="1" smtClean="0">
                <a:latin typeface="Consolas" pitchFamily="49" charset="0"/>
                <a:cs typeface="Consolas" pitchFamily="49" charset="0"/>
              </a:rPr>
              <a:t>function_array</a:t>
            </a:r>
            <a:r>
              <a:rPr lang="en-CA" altLang="en-US" sz="1400" dirty="0" smtClean="0">
                <a:latin typeface="Consolas" pitchFamily="49" charset="0"/>
                <a:cs typeface="Consolas" pitchFamily="49" charset="0"/>
              </a:rPr>
              <a:t>[8</a:t>
            </a:r>
            <a:r>
              <a:rPr lang="en-CA" altLang="en-US" sz="1400" dirty="0">
                <a:latin typeface="Consolas" pitchFamily="49" charset="0"/>
                <a:cs typeface="Consolas" pitchFamily="49" charset="0"/>
              </a:rPr>
              <a:t>] = b;</a:t>
            </a:r>
          </a:p>
          <a:p>
            <a:pPr eaLnBrk="1" hangingPunct="1"/>
            <a:r>
              <a:rPr lang="en-CA" altLang="en-US" sz="1400" dirty="0">
                <a:latin typeface="Consolas" pitchFamily="49" charset="0"/>
                <a:cs typeface="Consolas" pitchFamily="49" charset="0"/>
              </a:rPr>
              <a:t> </a:t>
            </a:r>
          </a:p>
          <a:p>
            <a:pPr eaLnBrk="1" hangingPunct="1"/>
            <a:r>
              <a:rPr lang="en-CA" altLang="en-US" sz="1400" dirty="0">
                <a:latin typeface="Consolas" pitchFamily="49" charset="0"/>
                <a:cs typeface="Consolas" pitchFamily="49" charset="0"/>
              </a:rPr>
              <a:t>    </a:t>
            </a:r>
            <a:r>
              <a:rPr lang="en-CA" altLang="en-US" sz="1400" dirty="0" err="1" smtClean="0">
                <a:latin typeface="Consolas" pitchFamily="49" charset="0"/>
                <a:cs typeface="Consolas" pitchFamily="49" charset="0"/>
              </a:rPr>
              <a:t>function_array</a:t>
            </a:r>
            <a:r>
              <a:rPr lang="en-CA" altLang="en-US" sz="1400" dirty="0" smtClean="0">
                <a:latin typeface="Consolas" pitchFamily="49" charset="0"/>
                <a:cs typeface="Consolas" pitchFamily="49" charset="0"/>
              </a:rPr>
              <a:t>[3]();</a:t>
            </a:r>
            <a:endParaRPr lang="en-CA" altLang="en-US" sz="1400" dirty="0">
              <a:latin typeface="Consolas" pitchFamily="49" charset="0"/>
              <a:cs typeface="Consolas" pitchFamily="49" charset="0"/>
            </a:endParaRPr>
          </a:p>
          <a:p>
            <a:pPr eaLnBrk="1" hangingPunct="1"/>
            <a:r>
              <a:rPr lang="en-CA" altLang="en-US" sz="1400" dirty="0">
                <a:latin typeface="Consolas" pitchFamily="49" charset="0"/>
                <a:cs typeface="Consolas" pitchFamily="49" charset="0"/>
              </a:rPr>
              <a:t>    </a:t>
            </a:r>
            <a:r>
              <a:rPr lang="en-CA" altLang="en-US" sz="1400" dirty="0" err="1" smtClean="0">
                <a:latin typeface="Consolas" pitchFamily="49" charset="0"/>
                <a:cs typeface="Consolas" pitchFamily="49" charset="0"/>
              </a:rPr>
              <a:t>function_array</a:t>
            </a:r>
            <a:r>
              <a:rPr lang="en-CA" altLang="en-US" sz="1400" dirty="0" smtClean="0">
                <a:latin typeface="Consolas" pitchFamily="49" charset="0"/>
                <a:cs typeface="Consolas" pitchFamily="49" charset="0"/>
              </a:rPr>
              <a:t>[8</a:t>
            </a:r>
            <a:r>
              <a:rPr lang="en-CA" altLang="en-US" sz="1400" dirty="0">
                <a:latin typeface="Consolas" pitchFamily="49" charset="0"/>
                <a:cs typeface="Consolas" pitchFamily="49" charset="0"/>
              </a:rPr>
              <a:t>]();</a:t>
            </a:r>
          </a:p>
          <a:p>
            <a:pPr eaLnBrk="1" hangingPunct="1"/>
            <a:r>
              <a:rPr lang="en-CA" altLang="en-US" sz="1400" dirty="0">
                <a:latin typeface="Consolas" pitchFamily="49" charset="0"/>
                <a:cs typeface="Consolas" pitchFamily="49" charset="0"/>
              </a:rPr>
              <a:t> </a:t>
            </a:r>
          </a:p>
          <a:p>
            <a:pPr eaLnBrk="1" hangingPunct="1"/>
            <a:r>
              <a:rPr lang="en-CA" altLang="en-US" sz="1400" dirty="0">
                <a:latin typeface="Consolas" pitchFamily="49" charset="0"/>
                <a:cs typeface="Consolas" pitchFamily="49" charset="0"/>
              </a:rPr>
              <a:t>    return 0;</a:t>
            </a:r>
          </a:p>
          <a:p>
            <a:pPr eaLnBrk="1" hangingPunct="1"/>
            <a:r>
              <a:rPr lang="en-CA" altLang="en-US" sz="1400" dirty="0">
                <a:latin typeface="Consolas" pitchFamily="49" charset="0"/>
                <a:cs typeface="Consolas" pitchFamily="49" charset="0"/>
              </a:rPr>
              <a:t>}</a:t>
            </a:r>
            <a:endParaRPr lang="en-CA" altLang="en-US" sz="1600" dirty="0">
              <a:latin typeface="Consolas" pitchFamily="49" charset="0"/>
              <a:cs typeface="Consolas" pitchFamily="49" charset="0"/>
            </a:endParaRPr>
          </a:p>
        </p:txBody>
      </p:sp>
      <p:sp>
        <p:nvSpPr>
          <p:cNvPr id="9221" name="TextBox 4"/>
          <p:cNvSpPr txBox="1">
            <a:spLocks noChangeArrowheads="1"/>
          </p:cNvSpPr>
          <p:nvPr/>
        </p:nvSpPr>
        <p:spPr bwMode="auto">
          <a:xfrm>
            <a:off x="179388" y="682849"/>
            <a:ext cx="8905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9.1.1.2</a:t>
            </a:r>
            <a:endParaRPr lang="en-CA" altLang="en-US" dirty="0"/>
          </a:p>
        </p:txBody>
      </p:sp>
    </p:spTree>
    <p:extLst>
      <p:ext uri="{BB962C8B-B14F-4D97-AF65-F5344CB8AC3E}">
        <p14:creationId xmlns:p14="http://schemas.microsoft.com/office/powerpoint/2010/main" val="935772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en-US" altLang="en-US" smtClean="0">
                <a:latin typeface="Arial" charset="0"/>
                <a:cs typeface="Arial" charset="0"/>
              </a:rPr>
              <a:t>Keys</a:t>
            </a:r>
          </a:p>
        </p:txBody>
      </p:sp>
      <p:sp>
        <p:nvSpPr>
          <p:cNvPr id="79875" name="Rectangle 3"/>
          <p:cNvSpPr>
            <a:spLocks noGrp="1" noChangeArrowheads="1"/>
          </p:cNvSpPr>
          <p:nvPr>
            <p:ph type="body" idx="1"/>
          </p:nvPr>
        </p:nvSpPr>
        <p:spPr/>
        <p:txBody>
          <a:bodyPr/>
          <a:lstStyle/>
          <a:p>
            <a:pPr eaLnBrk="1" hangingPunct="1">
              <a:buFont typeface="Arial" charset="0"/>
              <a:buNone/>
            </a:pPr>
            <a:r>
              <a:rPr lang="en-US" altLang="en-US" dirty="0" smtClean="0">
                <a:latin typeface="Arial" charset="0"/>
                <a:cs typeface="Arial" charset="0"/>
              </a:rPr>
              <a:t>	Our goal:</a:t>
            </a:r>
          </a:p>
          <a:p>
            <a:pPr eaLnBrk="1" hangingPunct="1">
              <a:buFont typeface="Arial" charset="0"/>
              <a:buNone/>
            </a:pPr>
            <a:r>
              <a:rPr lang="en-US" altLang="en-US" dirty="0" smtClean="0">
                <a:latin typeface="Arial" charset="0"/>
                <a:cs typeface="Arial" charset="0"/>
              </a:rPr>
              <a:t>		Store data so that all operations are </a:t>
            </a:r>
            <a:r>
              <a:rPr lang="en-US" altLang="en-US" dirty="0" smtClean="0">
                <a:latin typeface="Symbol" panose="05050102010706020507" pitchFamily="18" charset="2"/>
                <a:cs typeface="Arial" charset="0"/>
              </a:rPr>
              <a:t>Q</a:t>
            </a:r>
            <a:r>
              <a:rPr lang="en-US" altLang="en-US" dirty="0" smtClean="0">
                <a:latin typeface="Times New Roman" panose="02020603050405020304" pitchFamily="18" charset="0"/>
                <a:cs typeface="Times New Roman" panose="02020603050405020304" pitchFamily="18" charset="0"/>
              </a:rPr>
              <a:t>(1)</a:t>
            </a:r>
            <a:r>
              <a:rPr lang="en-US" altLang="en-US" dirty="0" smtClean="0">
                <a:latin typeface="Arial" charset="0"/>
                <a:cs typeface="Arial" charset="0"/>
              </a:rPr>
              <a:t> time</a:t>
            </a:r>
          </a:p>
          <a:p>
            <a:pPr eaLnBrk="1" hangingPunct="1">
              <a:buFont typeface="Arial" charset="0"/>
              <a:buNone/>
            </a:pPr>
            <a:endParaRPr lang="en-US" altLang="en-US" dirty="0" smtClean="0">
              <a:latin typeface="Arial" charset="0"/>
              <a:cs typeface="Arial" charset="0"/>
            </a:endParaRPr>
          </a:p>
          <a:p>
            <a:pPr eaLnBrk="1" hangingPunct="1">
              <a:buNone/>
            </a:pPr>
            <a:r>
              <a:rPr lang="en-US" altLang="en-US" dirty="0">
                <a:latin typeface="Arial" charset="0"/>
                <a:cs typeface="Arial" charset="0"/>
              </a:rPr>
              <a:t>	</a:t>
            </a:r>
            <a:r>
              <a:rPr lang="en-US" altLang="en-US" dirty="0" smtClean="0">
                <a:latin typeface="Arial" charset="0"/>
                <a:cs typeface="Arial" charset="0"/>
              </a:rPr>
              <a:t>Requirement:</a:t>
            </a:r>
            <a:endParaRPr lang="en-US" altLang="en-US" dirty="0">
              <a:latin typeface="Arial" charset="0"/>
              <a:cs typeface="Arial" charset="0"/>
            </a:endParaRPr>
          </a:p>
          <a:p>
            <a:pPr eaLnBrk="1" hangingPunct="1">
              <a:buNone/>
            </a:pPr>
            <a:r>
              <a:rPr lang="en-US" altLang="en-US" dirty="0">
                <a:latin typeface="Arial" charset="0"/>
                <a:cs typeface="Arial" charset="0"/>
              </a:rPr>
              <a:t>		</a:t>
            </a:r>
            <a:r>
              <a:rPr lang="en-US" altLang="en-US" dirty="0" smtClean="0">
                <a:latin typeface="Arial" charset="0"/>
                <a:cs typeface="Arial" charset="0"/>
              </a:rPr>
              <a:t>The memory requirement should be </a:t>
            </a:r>
            <a:r>
              <a:rPr lang="en-US" altLang="en-US" dirty="0" smtClean="0">
                <a:latin typeface="Symbol" panose="05050102010706020507" pitchFamily="18" charset="2"/>
                <a:cs typeface="Arial" charset="0"/>
              </a:rPr>
              <a:t>Q</a:t>
            </a:r>
            <a:r>
              <a:rPr lang="en-US" altLang="en-US" dirty="0" smtClean="0">
                <a:latin typeface="Times New Roman" panose="02020603050405020304" pitchFamily="18" charset="0"/>
                <a:cs typeface="Times New Roman" panose="02020603050405020304" pitchFamily="18" charset="0"/>
              </a:rPr>
              <a:t>(</a:t>
            </a:r>
            <a:r>
              <a:rPr lang="en-US" altLang="en-US" i="1" dirty="0" smtClean="0">
                <a:latin typeface="Times New Roman" panose="02020603050405020304" pitchFamily="18" charset="0"/>
                <a:cs typeface="Times New Roman" panose="02020603050405020304" pitchFamily="18" charset="0"/>
              </a:rPr>
              <a:t>n</a:t>
            </a:r>
            <a:r>
              <a:rPr lang="en-US" altLang="en-US" dirty="0" smtClean="0">
                <a:latin typeface="Times New Roman" panose="02020603050405020304" pitchFamily="18" charset="0"/>
                <a:cs typeface="Times New Roman" panose="02020603050405020304" pitchFamily="18" charset="0"/>
              </a:rPr>
              <a:t>)</a:t>
            </a:r>
          </a:p>
          <a:p>
            <a:pPr eaLnBrk="1" hangingPunct="1">
              <a:buNone/>
            </a:pPr>
            <a:endParaRPr lang="en-US" altLang="en-US" dirty="0">
              <a:latin typeface="Times New Roman" panose="02020603050405020304" pitchFamily="18" charset="0"/>
              <a:cs typeface="Times New Roman" panose="02020603050405020304" pitchFamily="18" charset="0"/>
            </a:endParaRPr>
          </a:p>
          <a:p>
            <a:pPr eaLnBrk="1" hangingPunct="1">
              <a:buNone/>
            </a:pPr>
            <a:r>
              <a:rPr lang="en-US" altLang="en-US" dirty="0" smtClean="0">
                <a:latin typeface="Arial" charset="0"/>
                <a:cs typeface="Arial" charset="0"/>
              </a:rPr>
              <a:t>	In our supporting example, the corresponding function can be called in </a:t>
            </a:r>
            <a:r>
              <a:rPr lang="en-US" altLang="en-US" dirty="0">
                <a:latin typeface="Symbol" panose="05050102010706020507" pitchFamily="18" charset="2"/>
                <a:cs typeface="Arial" charset="0"/>
              </a:rPr>
              <a:t>Q</a:t>
            </a:r>
            <a:r>
              <a:rPr lang="en-US" altLang="en-US" dirty="0">
                <a:latin typeface="Times New Roman" panose="02020603050405020304" pitchFamily="18" charset="0"/>
                <a:cs typeface="Times New Roman" panose="02020603050405020304" pitchFamily="18" charset="0"/>
              </a:rPr>
              <a:t>(1)</a:t>
            </a:r>
            <a:r>
              <a:rPr lang="en-US" altLang="en-US" dirty="0">
                <a:latin typeface="Arial" charset="0"/>
                <a:cs typeface="Arial" charset="0"/>
              </a:rPr>
              <a:t> </a:t>
            </a:r>
            <a:r>
              <a:rPr lang="en-US" altLang="en-US" dirty="0" smtClean="0">
                <a:latin typeface="Arial" charset="0"/>
                <a:cs typeface="Arial" charset="0"/>
              </a:rPr>
              <a:t>time and the array is less than twice the optimal size</a:t>
            </a:r>
            <a:endParaRPr lang="en-US" altLang="en-US" dirty="0">
              <a:latin typeface="Times New Roman" panose="02020603050405020304" pitchFamily="18" charset="0"/>
              <a:cs typeface="Times New Roman" panose="02020603050405020304" pitchFamily="18" charset="0"/>
            </a:endParaRPr>
          </a:p>
          <a:p>
            <a:pPr eaLnBrk="1" hangingPunct="1">
              <a:buFont typeface="Arial" charset="0"/>
              <a:buNone/>
            </a:pPr>
            <a:endParaRPr lang="en-US" altLang="en-US" dirty="0" smtClean="0">
              <a:latin typeface="Arial" charset="0"/>
              <a:cs typeface="Arial" charset="0"/>
            </a:endParaRPr>
          </a:p>
        </p:txBody>
      </p:sp>
      <p:sp>
        <p:nvSpPr>
          <p:cNvPr id="10244"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a:t>
            </a:r>
            <a:endParaRPr lang="en-CA" altLang="en-US" dirty="0"/>
          </a:p>
        </p:txBody>
      </p:sp>
    </p:spTree>
    <p:extLst>
      <p:ext uri="{BB962C8B-B14F-4D97-AF65-F5344CB8AC3E}">
        <p14:creationId xmlns:p14="http://schemas.microsoft.com/office/powerpoint/2010/main" val="22019786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en-US" altLang="en-US" smtClean="0">
                <a:latin typeface="Arial" charset="0"/>
                <a:cs typeface="Arial" charset="0"/>
              </a:rPr>
              <a:t>Keys</a:t>
            </a:r>
          </a:p>
        </p:txBody>
      </p:sp>
      <p:sp>
        <p:nvSpPr>
          <p:cNvPr id="79875" name="Rectangle 3"/>
          <p:cNvSpPr>
            <a:spLocks noGrp="1" noChangeArrowheads="1"/>
          </p:cNvSpPr>
          <p:nvPr>
            <p:ph type="body" idx="1"/>
          </p:nvPr>
        </p:nvSpPr>
        <p:spPr/>
        <p:txBody>
          <a:bodyPr/>
          <a:lstStyle/>
          <a:p>
            <a:pPr eaLnBrk="1" hangingPunct="1">
              <a:buNone/>
            </a:pPr>
            <a:r>
              <a:rPr lang="en-US" altLang="en-US" dirty="0">
                <a:latin typeface="Arial" charset="0"/>
                <a:cs typeface="Arial" charset="0"/>
              </a:rPr>
              <a:t>	In </a:t>
            </a:r>
            <a:r>
              <a:rPr lang="en-US" altLang="en-US" dirty="0" smtClean="0">
                <a:latin typeface="Arial" charset="0"/>
                <a:cs typeface="Arial" charset="0"/>
              </a:rPr>
              <a:t>our example, we:</a:t>
            </a:r>
            <a:endParaRPr lang="en-US" altLang="en-US" dirty="0">
              <a:latin typeface="Arial" charset="0"/>
              <a:cs typeface="Arial" charset="0"/>
            </a:endParaRPr>
          </a:p>
          <a:p>
            <a:pPr lvl="1" eaLnBrk="1" hangingPunct="1"/>
            <a:r>
              <a:rPr lang="en-US" altLang="en-US" dirty="0" smtClean="0">
                <a:latin typeface="Arial" charset="0"/>
                <a:cs typeface="Arial" charset="0"/>
              </a:rPr>
              <a:t>Created </a:t>
            </a:r>
            <a:r>
              <a:rPr lang="en-US" altLang="en-US" dirty="0">
                <a:latin typeface="Arial" charset="0"/>
                <a:cs typeface="Arial" charset="0"/>
              </a:rPr>
              <a:t>an array of size </a:t>
            </a:r>
            <a:r>
              <a:rPr lang="en-US" altLang="en-US" dirty="0" smtClean="0">
                <a:latin typeface="Times New Roman" panose="02020603050405020304" pitchFamily="18" charset="0"/>
                <a:cs typeface="Times New Roman" panose="02020603050405020304" pitchFamily="18" charset="0"/>
              </a:rPr>
              <a:t>256</a:t>
            </a:r>
            <a:endParaRPr lang="en-US" altLang="en-US" dirty="0">
              <a:latin typeface="Times New Roman" panose="02020603050405020304" pitchFamily="18" charset="0"/>
              <a:cs typeface="Times New Roman" panose="02020603050405020304" pitchFamily="18" charset="0"/>
            </a:endParaRPr>
          </a:p>
          <a:p>
            <a:pPr lvl="1" eaLnBrk="1" hangingPunct="1"/>
            <a:r>
              <a:rPr lang="en-US" altLang="en-US" dirty="0">
                <a:latin typeface="Arial" charset="0"/>
                <a:cs typeface="Arial" charset="0"/>
              </a:rPr>
              <a:t>Store each of </a:t>
            </a:r>
            <a:r>
              <a:rPr lang="en-US" altLang="en-US" dirty="0" smtClean="0">
                <a:latin typeface="Times New Roman" panose="02020603050405020304" pitchFamily="18" charset="0"/>
                <a:cs typeface="Times New Roman" panose="02020603050405020304" pitchFamily="18" charset="0"/>
              </a:rPr>
              <a:t>150</a:t>
            </a:r>
            <a:r>
              <a:rPr lang="en-US" altLang="en-US" dirty="0" smtClean="0">
                <a:latin typeface="Arial" charset="0"/>
                <a:cs typeface="Arial" charset="0"/>
              </a:rPr>
              <a:t> </a:t>
            </a:r>
            <a:r>
              <a:rPr lang="en-US" altLang="en-US" dirty="0">
                <a:latin typeface="Arial" charset="0"/>
                <a:cs typeface="Arial" charset="0"/>
              </a:rPr>
              <a:t>objects in one of the </a:t>
            </a:r>
            <a:r>
              <a:rPr lang="en-US" altLang="en-US" dirty="0" smtClean="0">
                <a:latin typeface="Times New Roman" panose="02020603050405020304" pitchFamily="18" charset="0"/>
                <a:cs typeface="Times New Roman" panose="02020603050405020304" pitchFamily="18" charset="0"/>
              </a:rPr>
              <a:t>256</a:t>
            </a:r>
            <a:r>
              <a:rPr lang="en-US" altLang="en-US" dirty="0" smtClean="0">
                <a:latin typeface="Arial" charset="0"/>
                <a:cs typeface="Arial" charset="0"/>
              </a:rPr>
              <a:t> entries</a:t>
            </a:r>
            <a:endParaRPr lang="en-US" altLang="en-US" dirty="0">
              <a:latin typeface="Arial" charset="0"/>
              <a:cs typeface="Arial" charset="0"/>
            </a:endParaRPr>
          </a:p>
          <a:p>
            <a:pPr lvl="1" eaLnBrk="1" hangingPunct="1"/>
            <a:r>
              <a:rPr lang="en-US" altLang="en-US" dirty="0" smtClean="0">
                <a:latin typeface="Arial" charset="0"/>
                <a:cs typeface="Arial" charset="0"/>
              </a:rPr>
              <a:t>The error code indicated which bin the corresponding function pointer was stored</a:t>
            </a:r>
            <a:endParaRPr lang="en-US" altLang="en-US" dirty="0">
              <a:latin typeface="Arial" charset="0"/>
              <a:cs typeface="Arial" charset="0"/>
            </a:endParaRPr>
          </a:p>
          <a:p>
            <a:pPr eaLnBrk="1" hangingPunct="1">
              <a:buFont typeface="Arial" charset="0"/>
              <a:buNone/>
            </a:pPr>
            <a:endParaRPr lang="en-US" altLang="en-US" dirty="0" smtClean="0">
              <a:latin typeface="Arial" charset="0"/>
              <a:cs typeface="Arial" charset="0"/>
            </a:endParaRPr>
          </a:p>
          <a:p>
            <a:pPr eaLnBrk="1" hangingPunct="1">
              <a:buFont typeface="Arial" charset="0"/>
              <a:buNone/>
            </a:pPr>
            <a:r>
              <a:rPr lang="en-US" altLang="en-US" dirty="0" smtClean="0">
                <a:latin typeface="Arial" charset="0"/>
                <a:cs typeface="Arial" charset="0"/>
              </a:rPr>
              <a:t>	In general, we would like to:</a:t>
            </a:r>
          </a:p>
          <a:p>
            <a:pPr lvl="1" eaLnBrk="1" hangingPunct="1"/>
            <a:r>
              <a:rPr lang="en-US" altLang="en-US" dirty="0" smtClean="0">
                <a:latin typeface="Arial" charset="0"/>
                <a:cs typeface="Arial" charset="0"/>
              </a:rPr>
              <a:t>Create an array of size </a:t>
            </a:r>
            <a:r>
              <a:rPr lang="en-US" altLang="en-US" i="1" dirty="0" smtClean="0">
                <a:latin typeface="Times New Roman" panose="02020603050405020304" pitchFamily="18" charset="0"/>
                <a:cs typeface="Times New Roman" panose="02020603050405020304" pitchFamily="18" charset="0"/>
              </a:rPr>
              <a:t>M</a:t>
            </a:r>
            <a:endParaRPr lang="en-US" altLang="en-US" dirty="0" smtClean="0">
              <a:latin typeface="Times New Roman" panose="02020603050405020304" pitchFamily="18" charset="0"/>
              <a:cs typeface="Times New Roman" panose="02020603050405020304" pitchFamily="18" charset="0"/>
            </a:endParaRPr>
          </a:p>
          <a:p>
            <a:pPr lvl="1" eaLnBrk="1" hangingPunct="1"/>
            <a:r>
              <a:rPr lang="en-US" altLang="en-US" dirty="0" smtClean="0">
                <a:latin typeface="Arial" charset="0"/>
                <a:cs typeface="Arial" charset="0"/>
              </a:rPr>
              <a:t>Store each of </a:t>
            </a:r>
            <a:r>
              <a:rPr lang="en-US" altLang="en-US" i="1" dirty="0" smtClean="0">
                <a:latin typeface="Times New Roman" panose="02020603050405020304" pitchFamily="18" charset="0"/>
                <a:cs typeface="Times New Roman" panose="02020603050405020304" pitchFamily="18" charset="0"/>
              </a:rPr>
              <a:t>n</a:t>
            </a:r>
            <a:r>
              <a:rPr lang="en-US" altLang="en-US" dirty="0" smtClean="0">
                <a:latin typeface="Arial" charset="0"/>
                <a:cs typeface="Arial" charset="0"/>
              </a:rPr>
              <a:t> objects in one of the </a:t>
            </a:r>
            <a:r>
              <a:rPr lang="en-US" altLang="en-US" i="1" dirty="0" smtClean="0">
                <a:latin typeface="Times New Roman" panose="02020603050405020304" pitchFamily="18" charset="0"/>
                <a:cs typeface="Times New Roman" panose="02020603050405020304" pitchFamily="18" charset="0"/>
              </a:rPr>
              <a:t>M</a:t>
            </a:r>
            <a:r>
              <a:rPr lang="en-US" altLang="en-US" dirty="0" smtClean="0">
                <a:latin typeface="Arial" charset="0"/>
                <a:cs typeface="Arial" charset="0"/>
              </a:rPr>
              <a:t> bins</a:t>
            </a:r>
          </a:p>
          <a:p>
            <a:pPr lvl="1" eaLnBrk="1" hangingPunct="1"/>
            <a:r>
              <a:rPr lang="en-US" altLang="en-US" dirty="0" smtClean="0">
                <a:latin typeface="Arial" charset="0"/>
                <a:cs typeface="Arial" charset="0"/>
              </a:rPr>
              <a:t>Have some means of determining the bin in which an object is stored</a:t>
            </a:r>
          </a:p>
        </p:txBody>
      </p:sp>
      <p:sp>
        <p:nvSpPr>
          <p:cNvPr id="10244"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a:t>
            </a:r>
            <a:endParaRPr lang="en-CA" altLang="en-US" dirty="0"/>
          </a:p>
        </p:txBody>
      </p:sp>
    </p:spTree>
    <p:extLst>
      <p:ext uri="{BB962C8B-B14F-4D97-AF65-F5344CB8AC3E}">
        <p14:creationId xmlns:p14="http://schemas.microsoft.com/office/powerpoint/2010/main" val="3889622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87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9875">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987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987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altLang="en-US" smtClean="0">
                <a:latin typeface="Arial" charset="0"/>
                <a:cs typeface="Arial" charset="0"/>
              </a:rPr>
              <a:t>IP Addresses</a:t>
            </a:r>
          </a:p>
        </p:txBody>
      </p:sp>
      <p:sp>
        <p:nvSpPr>
          <p:cNvPr id="197635" name="Rectangle 3"/>
          <p:cNvSpPr>
            <a:spLocks noGrp="1" noChangeArrowheads="1"/>
          </p:cNvSpPr>
          <p:nvPr>
            <p:ph type="body" idx="1"/>
          </p:nvPr>
        </p:nvSpPr>
        <p:spPr/>
        <p:txBody>
          <a:bodyPr/>
          <a:lstStyle/>
          <a:p>
            <a:pPr eaLnBrk="1" hangingPunct="1">
              <a:buFont typeface="Arial" charset="0"/>
              <a:buNone/>
            </a:pPr>
            <a:r>
              <a:rPr lang="en-US" altLang="en-US" dirty="0" smtClean="0">
                <a:latin typeface="Arial" charset="0"/>
                <a:cs typeface="Arial" charset="0"/>
              </a:rPr>
              <a:t>	Examples:</a:t>
            </a:r>
          </a:p>
          <a:p>
            <a:pPr eaLnBrk="1" hangingPunct="1">
              <a:buFont typeface="Arial" charset="0"/>
              <a:buNone/>
            </a:pPr>
            <a:r>
              <a:rPr lang="en-US" altLang="en-US" dirty="0">
                <a:latin typeface="Arial" charset="0"/>
                <a:cs typeface="Arial" charset="0"/>
              </a:rPr>
              <a:t>	</a:t>
            </a:r>
            <a:r>
              <a:rPr lang="en-US" altLang="en-US" dirty="0" smtClean="0">
                <a:latin typeface="Arial" charset="0"/>
                <a:cs typeface="Arial" charset="0"/>
              </a:rPr>
              <a:t>	Suppose we want to associate IP addresses and</a:t>
            </a:r>
            <a:br>
              <a:rPr lang="en-US" altLang="en-US" dirty="0" smtClean="0">
                <a:latin typeface="Arial" charset="0"/>
                <a:cs typeface="Arial" charset="0"/>
              </a:rPr>
            </a:br>
            <a:r>
              <a:rPr lang="en-US" altLang="en-US" dirty="0" smtClean="0">
                <a:latin typeface="Arial" charset="0"/>
                <a:cs typeface="Arial" charset="0"/>
              </a:rPr>
              <a:t> 	any corresponding domain names</a:t>
            </a:r>
          </a:p>
          <a:p>
            <a:pPr eaLnBrk="1" hangingPunct="1">
              <a:buFont typeface="Arial" charset="0"/>
              <a:buNone/>
            </a:pPr>
            <a:endParaRPr lang="en-US" altLang="en-US" dirty="0" smtClean="0">
              <a:latin typeface="Arial" charset="0"/>
              <a:cs typeface="Arial" charset="0"/>
            </a:endParaRPr>
          </a:p>
          <a:p>
            <a:pPr eaLnBrk="1" hangingPunct="1">
              <a:buFont typeface="Arial" charset="0"/>
              <a:buNone/>
            </a:pPr>
            <a:r>
              <a:rPr lang="en-US" altLang="en-US" dirty="0" smtClean="0">
                <a:latin typeface="Arial" charset="0"/>
                <a:cs typeface="Arial" charset="0"/>
              </a:rPr>
              <a:t>	Recall that a 32-bit IP address are often written as four byte values</a:t>
            </a:r>
            <a:br>
              <a:rPr lang="en-US" altLang="en-US" dirty="0" smtClean="0">
                <a:latin typeface="Arial" charset="0"/>
                <a:cs typeface="Arial" charset="0"/>
              </a:rPr>
            </a:br>
            <a:r>
              <a:rPr lang="en-US" altLang="en-US" dirty="0" smtClean="0">
                <a:latin typeface="Arial" charset="0"/>
                <a:cs typeface="Arial" charset="0"/>
              </a:rPr>
              <a:t>from 0 to 255</a:t>
            </a:r>
          </a:p>
          <a:p>
            <a:pPr lvl="1" eaLnBrk="1" hangingPunct="1"/>
            <a:r>
              <a:rPr lang="en-US" altLang="en-US" dirty="0">
                <a:latin typeface="Arial" charset="0"/>
                <a:cs typeface="Arial" charset="0"/>
              </a:rPr>
              <a:t>Consider </a:t>
            </a:r>
            <a:r>
              <a:rPr lang="en-US" altLang="en-US" dirty="0" smtClean="0">
                <a:latin typeface="Arial" charset="0"/>
                <a:cs typeface="Arial" charset="0"/>
              </a:rPr>
              <a:t>10000001 01100001 00001010 10110011</a:t>
            </a:r>
            <a:r>
              <a:rPr lang="en-US" altLang="en-US" baseline="-25000" dirty="0" smtClean="0">
                <a:latin typeface="Arial" charset="0"/>
                <a:cs typeface="Arial" charset="0"/>
              </a:rPr>
              <a:t>2</a:t>
            </a:r>
            <a:endParaRPr lang="en-US" altLang="en-US" dirty="0">
              <a:latin typeface="Arial" charset="0"/>
              <a:cs typeface="Arial" charset="0"/>
            </a:endParaRPr>
          </a:p>
          <a:p>
            <a:pPr lvl="1" eaLnBrk="1" hangingPunct="1"/>
            <a:r>
              <a:rPr lang="en-US" altLang="en-US" dirty="0" smtClean="0">
                <a:latin typeface="Arial" charset="0"/>
                <a:cs typeface="Arial" charset="0"/>
              </a:rPr>
              <a:t>This can be written as </a:t>
            </a:r>
            <a:r>
              <a:rPr lang="en-US" altLang="en-US" dirty="0">
                <a:latin typeface="Consolas" panose="020B0609020204030204" pitchFamily="49" charset="0"/>
                <a:cs typeface="Consolas" panose="020B0609020204030204" pitchFamily="49" charset="0"/>
              </a:rPr>
              <a:t>http://</a:t>
            </a:r>
            <a:r>
              <a:rPr lang="en-US" altLang="en-US" dirty="0" smtClean="0">
                <a:latin typeface="Consolas" panose="020B0609020204030204" pitchFamily="49" charset="0"/>
                <a:cs typeface="Consolas" panose="020B0609020204030204" pitchFamily="49" charset="0"/>
              </a:rPr>
              <a:t>129.97.10.179/</a:t>
            </a:r>
          </a:p>
          <a:p>
            <a:pPr lvl="1" eaLnBrk="1" hangingPunct="1"/>
            <a:r>
              <a:rPr lang="en-US" altLang="en-US" dirty="0" smtClean="0">
                <a:latin typeface="Arial" charset="0"/>
                <a:cs typeface="Arial" charset="0"/>
              </a:rPr>
              <a:t>We use domain names because IP addresses are not human readable </a:t>
            </a:r>
            <a:endParaRPr lang="en-US" altLang="en-US" dirty="0">
              <a:latin typeface="Arial" charset="0"/>
              <a:cs typeface="Arial" charset="0"/>
            </a:endParaRPr>
          </a:p>
        </p:txBody>
      </p:sp>
      <p:sp>
        <p:nvSpPr>
          <p:cNvPr id="11268" name="TextBox 3"/>
          <p:cNvSpPr txBox="1">
            <a:spLocks noChangeArrowheads="1"/>
          </p:cNvSpPr>
          <p:nvPr/>
        </p:nvSpPr>
        <p:spPr bwMode="auto">
          <a:xfrm>
            <a:off x="179388" y="682849"/>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dirty="0" smtClean="0"/>
              <a:t>9.1.3</a:t>
            </a:r>
            <a:endParaRPr lang="en-CA" altLang="en-US" dirty="0"/>
          </a:p>
        </p:txBody>
      </p:sp>
    </p:spTree>
    <p:extLst>
      <p:ext uri="{BB962C8B-B14F-4D97-AF65-F5344CB8AC3E}">
        <p14:creationId xmlns:p14="http://schemas.microsoft.com/office/powerpoint/2010/main" val="3907263974"/>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16902</TotalTime>
  <Words>180</Words>
  <Application>Microsoft Office PowerPoint</Application>
  <PresentationFormat>On-screen Show (4:3)</PresentationFormat>
  <Paragraphs>250</Paragraphs>
  <Slides>22</Slides>
  <Notes>2</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4" baseType="lpstr">
      <vt:lpstr>Custom Design</vt:lpstr>
      <vt:lpstr>MathType 6.0 Equation</vt:lpstr>
      <vt:lpstr>PowerPoint Presentation</vt:lpstr>
      <vt:lpstr>Outline</vt:lpstr>
      <vt:lpstr>Supporting Example</vt:lpstr>
      <vt:lpstr>Supporting Example</vt:lpstr>
      <vt:lpstr>Supporting Example</vt:lpstr>
      <vt:lpstr>Supporting Example</vt:lpstr>
      <vt:lpstr>Keys</vt:lpstr>
      <vt:lpstr>Keys</vt:lpstr>
      <vt:lpstr>IP Addresses</vt:lpstr>
      <vt:lpstr>IP Addresses</vt:lpstr>
      <vt:lpstr>IP Addresses</vt:lpstr>
      <vt:lpstr>IP Addresses</vt:lpstr>
      <vt:lpstr>IP Addresses</vt:lpstr>
      <vt:lpstr>Simpler problem</vt:lpstr>
      <vt:lpstr>Simpler problem</vt:lpstr>
      <vt:lpstr>Simpler problem</vt:lpstr>
      <vt:lpstr>Simpler problem</vt:lpstr>
      <vt:lpstr>The hashing problem</vt:lpstr>
      <vt:lpstr>IP Addresses</vt:lpstr>
      <vt:lpstr>The hash process</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1164</cp:revision>
  <dcterms:created xsi:type="dcterms:W3CDTF">2009-09-11T23:00:44Z</dcterms:created>
  <dcterms:modified xsi:type="dcterms:W3CDTF">2015-03-11T17:57:17Z</dcterms:modified>
</cp:coreProperties>
</file>

<file path=docProps/thumbnail.jpeg>
</file>